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4" r:id="rId3"/>
    <p:sldId id="294" r:id="rId4"/>
    <p:sldId id="328" r:id="rId5"/>
    <p:sldId id="324" r:id="rId6"/>
    <p:sldId id="322" r:id="rId7"/>
    <p:sldId id="323" r:id="rId8"/>
    <p:sldId id="298" r:id="rId9"/>
    <p:sldId id="299" r:id="rId10"/>
    <p:sldId id="266" r:id="rId11"/>
    <p:sldId id="300" r:id="rId12"/>
    <p:sldId id="301" r:id="rId13"/>
    <p:sldId id="302" r:id="rId14"/>
    <p:sldId id="303" r:id="rId15"/>
    <p:sldId id="304" r:id="rId16"/>
    <p:sldId id="306" r:id="rId17"/>
    <p:sldId id="307" r:id="rId18"/>
    <p:sldId id="308" r:id="rId19"/>
    <p:sldId id="288" r:id="rId20"/>
    <p:sldId id="329" r:id="rId21"/>
    <p:sldId id="330" r:id="rId22"/>
    <p:sldId id="331" r:id="rId23"/>
    <p:sldId id="332" r:id="rId24"/>
    <p:sldId id="333" r:id="rId25"/>
    <p:sldId id="334" r:id="rId26"/>
    <p:sldId id="315" r:id="rId27"/>
    <p:sldId id="317" r:id="rId28"/>
    <p:sldId id="326" r:id="rId29"/>
    <p:sldId id="327" r:id="rId30"/>
    <p:sldId id="293" r:id="rId31"/>
  </p:sldIdLst>
  <p:sldSz cx="10691813" cy="7559675"/>
  <p:notesSz cx="9872663" cy="6797675"/>
  <p:defaultTextStyle>
    <a:defPPr>
      <a:defRPr lang="da-DK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4641" autoAdjust="0"/>
  </p:normalViewPr>
  <p:slideViewPr>
    <p:cSldViewPr snapToGrid="0">
      <p:cViewPr varScale="1">
        <p:scale>
          <a:sx n="97" d="100"/>
          <a:sy n="97" d="100"/>
        </p:scale>
        <p:origin x="480" y="90"/>
      </p:cViewPr>
      <p:guideLst>
        <p:guide orient="horz" pos="2381"/>
        <p:guide pos="336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610"/>
    </p:cViewPr>
  </p:sorterViewPr>
  <p:notesViewPr>
    <p:cSldViewPr snapToGrid="0">
      <p:cViewPr varScale="1">
        <p:scale>
          <a:sx n="116" d="100"/>
          <a:sy n="116" d="100"/>
        </p:scale>
        <p:origin x="196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w\AppData\Local\Microsoft\Windows\Temporary%20Internet%20Files\Content.Outlook\X6PSSJJN\Figurer%20til%20MR%202016%20-%20prelimina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w\AppData\Local\Microsoft\Windows\Temporary%20Internet%20Files\Content.Outlook\X6PSSJJN\Figurer%20til%20MR%202016%20-%20preliminar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w\AppData\Local\Microsoft\Windows\Temporary%20Internet%20Files\Content.Outlook\X6PSSJJN\Figurer%20til%20MR%202016%20-%20preliminar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w\AppData\Local\Microsoft\Windows\Temporary%20Internet%20Files\Content.Outlook\X6PSSJJN\Figurer%20til%20MR%202016%20-%20preliminary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w\AppData\Local\Microsoft\Windows\Temporary%20Internet%20Files\Content.Outlook\X6PSSJJN\Figurer%20til%20MR%202016%20-%20preliminar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w\AppData\Local\Microsoft\Windows\Temporary%20Internet%20Files\Content.Outlook\X6PSSJJN\Figurer%20til%20MR%202016%20-%20prelimina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w\AppData\Local\Microsoft\Windows\Temporary%20Internet%20Files\Content.Outlook\X6PSSJJN\Figurer%20til%20MR%202016%20-%20preliminary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46328965188538E-2"/>
          <c:y val="0.11436768514874594"/>
          <c:w val="0.89218594628647929"/>
          <c:h val="0.77888579663949542"/>
        </c:manualLayout>
      </c:layout>
      <c:lineChart>
        <c:grouping val="standard"/>
        <c:varyColors val="0"/>
        <c:ser>
          <c:idx val="0"/>
          <c:order val="0"/>
          <c:tx>
            <c:strRef>
              <c:f>'16.'!$C$7</c:f>
              <c:strCache>
                <c:ptCount val="1"/>
                <c:pt idx="0">
                  <c:v>Nominelle værdier</c:v>
                </c:pt>
              </c:strCache>
            </c:strRef>
          </c:tx>
          <c:spPr>
            <a:ln w="28575">
              <a:solidFill>
                <a:srgbClr val="00827B"/>
              </a:solidFill>
              <a:prstDash val="solid"/>
            </a:ln>
          </c:spPr>
          <c:marker>
            <c:symbol val="none"/>
          </c:marker>
          <c:cat>
            <c:strRef>
              <c:f>'16.'!$B$20:$B$35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'16.'!$C$20:$C$35</c:f>
              <c:numCache>
                <c:formatCode>0.0</c:formatCode>
                <c:ptCount val="16"/>
                <c:pt idx="0">
                  <c:v>219.21316323418418</c:v>
                </c:pt>
                <c:pt idx="1">
                  <c:v>232.74759997921612</c:v>
                </c:pt>
                <c:pt idx="2">
                  <c:v>251.41491056525533</c:v>
                </c:pt>
                <c:pt idx="3">
                  <c:v>248.42092969015084</c:v>
                </c:pt>
                <c:pt idx="4">
                  <c:v>260.47961493465959</c:v>
                </c:pt>
                <c:pt idx="5">
                  <c:v>311.99732202570357</c:v>
                </c:pt>
                <c:pt idx="6">
                  <c:v>340.2018799368272</c:v>
                </c:pt>
                <c:pt idx="7">
                  <c:v>353.26525520358751</c:v>
                </c:pt>
                <c:pt idx="8">
                  <c:v>336.49699063914056</c:v>
                </c:pt>
                <c:pt idx="9">
                  <c:v>308.19084136773813</c:v>
                </c:pt>
                <c:pt idx="10">
                  <c:v>306.58321088554038</c:v>
                </c:pt>
                <c:pt idx="11">
                  <c:v>303.19592264040716</c:v>
                </c:pt>
                <c:pt idx="12">
                  <c:v>295.73364638315286</c:v>
                </c:pt>
                <c:pt idx="13">
                  <c:v>313.00501285462235</c:v>
                </c:pt>
                <c:pt idx="14">
                  <c:v>335.83474409460382</c:v>
                </c:pt>
                <c:pt idx="15">
                  <c:v>361.56043495393038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'16.'!$D$7</c:f>
              <c:strCache>
                <c:ptCount val="1"/>
                <c:pt idx="0">
                  <c:v>Deflaterede værdier</c:v>
                </c:pt>
              </c:strCache>
            </c:strRef>
          </c:tx>
          <c:spPr>
            <a:ln w="28575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strRef>
              <c:f>'16.'!$B$20:$B$35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'16.'!$D$20:$D$35</c:f>
              <c:numCache>
                <c:formatCode>0.0</c:formatCode>
                <c:ptCount val="16"/>
                <c:pt idx="0">
                  <c:v>126.92303177662346</c:v>
                </c:pt>
                <c:pt idx="1">
                  <c:v>131.71323208568958</c:v>
                </c:pt>
                <c:pt idx="2">
                  <c:v>139.11605507551073</c:v>
                </c:pt>
                <c:pt idx="3">
                  <c:v>134.53795082873683</c:v>
                </c:pt>
                <c:pt idx="4">
                  <c:v>139.45414806753803</c:v>
                </c:pt>
                <c:pt idx="5">
                  <c:v>164.52524095977273</c:v>
                </c:pt>
                <c:pt idx="6">
                  <c:v>176.27234316430051</c:v>
                </c:pt>
                <c:pt idx="7">
                  <c:v>180.04437600907346</c:v>
                </c:pt>
                <c:pt idx="8">
                  <c:v>165.37679119325421</c:v>
                </c:pt>
                <c:pt idx="9">
                  <c:v>148.98463263208484</c:v>
                </c:pt>
                <c:pt idx="10">
                  <c:v>144.78083048621696</c:v>
                </c:pt>
                <c:pt idx="11">
                  <c:v>139.12735450818113</c:v>
                </c:pt>
                <c:pt idx="12">
                  <c:v>132.36408719517021</c:v>
                </c:pt>
                <c:pt idx="13">
                  <c:v>139.03547061226683</c:v>
                </c:pt>
                <c:pt idx="14">
                  <c:v>148.34212549532435</c:v>
                </c:pt>
                <c:pt idx="15">
                  <c:v>159.11209485225476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246872"/>
        <c:axId val="462247264"/>
      </c:lineChart>
      <c:catAx>
        <c:axId val="462246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a-DK"/>
          </a:p>
        </c:txPr>
        <c:crossAx val="462247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2247264"/>
        <c:scaling>
          <c:orientation val="minMax"/>
        </c:scaling>
        <c:delete val="0"/>
        <c:axPos val="l"/>
        <c:majorGridlines>
          <c:spPr>
            <a:ln w="2540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a-DK"/>
          </a:p>
        </c:txPr>
        <c:crossAx val="4622468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4.7041595742702211E-2"/>
          <c:y val="0"/>
          <c:w val="0.90528229476944688"/>
          <c:h val="6.4102900598963591E-2"/>
        </c:manualLayout>
      </c:layout>
      <c:overlay val="0"/>
      <c:spPr>
        <a:solidFill>
          <a:srgbClr val="FFFFFF"/>
        </a:solidFill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LucidaSans"/>
          <a:cs typeface="LucidaSans"/>
        </a:defRPr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01915708812257E-2"/>
          <c:y val="0.22777051976257187"/>
          <c:w val="0.89764966062671392"/>
          <c:h val="0.67001328846899766"/>
        </c:manualLayout>
      </c:layout>
      <c:lineChart>
        <c:grouping val="standard"/>
        <c:varyColors val="0"/>
        <c:ser>
          <c:idx val="3"/>
          <c:order val="0"/>
          <c:tx>
            <c:strRef>
              <c:f>'14'!$E$5</c:f>
              <c:strCache>
                <c:ptCount val="1"/>
                <c:pt idx="0">
                  <c:v>Erhvervsejendomme, Storkøbenhavn</c:v>
                </c:pt>
              </c:strCache>
            </c:strRef>
          </c:tx>
          <c:spPr>
            <a:ln w="28575">
              <a:solidFill>
                <a:srgbClr val="00827B"/>
              </a:solidFill>
              <a:prstDash val="solid"/>
            </a:ln>
          </c:spPr>
          <c:marker>
            <c:symbol val="none"/>
          </c:marker>
          <c:cat>
            <c:strRef>
              <c:f>'14'!$B$6:$B$21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'14'!$E$6:$E$21</c:f>
              <c:numCache>
                <c:formatCode>0</c:formatCode>
                <c:ptCount val="16"/>
                <c:pt idx="0" formatCode="General">
                  <c:v>100</c:v>
                </c:pt>
                <c:pt idx="1">
                  <c:v>113.03481482371058</c:v>
                </c:pt>
                <c:pt idx="2">
                  <c:v>129.7232084655918</c:v>
                </c:pt>
                <c:pt idx="3">
                  <c:v>136.88938988784807</c:v>
                </c:pt>
                <c:pt idx="4">
                  <c:v>152.26176164338915</c:v>
                </c:pt>
                <c:pt idx="5">
                  <c:v>190.8076343651104</c:v>
                </c:pt>
                <c:pt idx="6">
                  <c:v>217.88161916527577</c:v>
                </c:pt>
                <c:pt idx="7">
                  <c:v>237.20445265505398</c:v>
                </c:pt>
                <c:pt idx="8">
                  <c:v>238.79557729648397</c:v>
                </c:pt>
                <c:pt idx="9">
                  <c:v>232.8012951168993</c:v>
                </c:pt>
                <c:pt idx="10">
                  <c:v>245.7727202592082</c:v>
                </c:pt>
                <c:pt idx="11">
                  <c:v>258.64843496458963</c:v>
                </c:pt>
                <c:pt idx="12">
                  <c:v>266.60659919560402</c:v>
                </c:pt>
                <c:pt idx="13">
                  <c:v>297.71947613221528</c:v>
                </c:pt>
                <c:pt idx="14">
                  <c:v>335.90285350193983</c:v>
                </c:pt>
                <c:pt idx="15">
                  <c:v>378.8648284648379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'14'!$D$5</c:f>
              <c:strCache>
                <c:ptCount val="1"/>
                <c:pt idx="0">
                  <c:v>Nordea benchmark 7-årig obligation</c:v>
                </c:pt>
              </c:strCache>
            </c:strRef>
          </c:tx>
          <c:spPr>
            <a:ln w="28575">
              <a:solidFill>
                <a:srgbClr val="C0C0C0"/>
              </a:solidFill>
              <a:prstDash val="solid"/>
            </a:ln>
          </c:spPr>
          <c:marker>
            <c:symbol val="none"/>
          </c:marker>
          <c:cat>
            <c:strRef>
              <c:f>'14'!$B$6:$B$21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'14'!$D$6:$D$21</c:f>
              <c:numCache>
                <c:formatCode>0</c:formatCode>
                <c:ptCount val="16"/>
                <c:pt idx="0" formatCode="General">
                  <c:v>100</c:v>
                </c:pt>
                <c:pt idx="1">
                  <c:v>105.35000000000001</c:v>
                </c:pt>
                <c:pt idx="2">
                  <c:v>116.91743</c:v>
                </c:pt>
                <c:pt idx="3">
                  <c:v>122.10153949418522</c:v>
                </c:pt>
                <c:pt idx="4">
                  <c:v>134.6902082160357</c:v>
                </c:pt>
                <c:pt idx="5">
                  <c:v>146.09846885193392</c:v>
                </c:pt>
                <c:pt idx="6">
                  <c:v>144.92968110111843</c:v>
                </c:pt>
                <c:pt idx="7">
                  <c:v>145.21954046332067</c:v>
                </c:pt>
                <c:pt idx="8">
                  <c:v>164.34495394233997</c:v>
                </c:pt>
                <c:pt idx="9">
                  <c:v>167.99341191985991</c:v>
                </c:pt>
                <c:pt idx="10">
                  <c:v>183.23041438099119</c:v>
                </c:pt>
                <c:pt idx="11">
                  <c:v>208.14975073680603</c:v>
                </c:pt>
                <c:pt idx="12">
                  <c:v>216.62144559179401</c:v>
                </c:pt>
                <c:pt idx="13">
                  <c:v>209.73288362197499</c:v>
                </c:pt>
                <c:pt idx="14">
                  <c:v>230.5803322539993</c:v>
                </c:pt>
                <c:pt idx="15">
                  <c:v>230.90314471915491</c:v>
                </c:pt>
              </c:numCache>
            </c:numRef>
          </c:val>
          <c:smooth val="1"/>
        </c:ser>
        <c:ser>
          <c:idx val="0"/>
          <c:order val="2"/>
          <c:tx>
            <c:strRef>
              <c:f>'14'!$C$5</c:f>
              <c:strCache>
                <c:ptCount val="1"/>
                <c:pt idx="0">
                  <c:v>Aktier,                                                 MSCI Danmark</c:v>
                </c:pt>
              </c:strCache>
            </c:strRef>
          </c:tx>
          <c:spPr>
            <a:ln w="28575">
              <a:solidFill>
                <a:srgbClr val="AFD4D3"/>
              </a:solidFill>
              <a:prstDash val="solid"/>
            </a:ln>
          </c:spPr>
          <c:marker>
            <c:symbol val="none"/>
          </c:marker>
          <c:cat>
            <c:strRef>
              <c:f>'14'!$B$6:$B$21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'14'!$C$6:$C$21</c:f>
              <c:numCache>
                <c:formatCode>0</c:formatCode>
                <c:ptCount val="16"/>
                <c:pt idx="0" formatCode="General">
                  <c:v>100</c:v>
                </c:pt>
                <c:pt idx="1">
                  <c:v>89.925901659489753</c:v>
                </c:pt>
                <c:pt idx="2">
                  <c:v>64.311005233059248</c:v>
                </c:pt>
                <c:pt idx="3">
                  <c:v>80.582751946631035</c:v>
                </c:pt>
                <c:pt idx="4">
                  <c:v>98.331895787137981</c:v>
                </c:pt>
                <c:pt idx="5">
                  <c:v>142.36683039821239</c:v>
                </c:pt>
                <c:pt idx="6">
                  <c:v>177.59456504102758</c:v>
                </c:pt>
                <c:pt idx="7">
                  <c:v>202.06659294450165</c:v>
                </c:pt>
                <c:pt idx="8">
                  <c:v>111.74425582321993</c:v>
                </c:pt>
                <c:pt idx="9">
                  <c:v>148.37482147744959</c:v>
                </c:pt>
                <c:pt idx="10">
                  <c:v>208.33158239331905</c:v>
                </c:pt>
                <c:pt idx="11">
                  <c:v>181.00395015154822</c:v>
                </c:pt>
                <c:pt idx="12">
                  <c:v>240.71800839617538</c:v>
                </c:pt>
                <c:pt idx="13">
                  <c:v>285.82133804340049</c:v>
                </c:pt>
                <c:pt idx="14">
                  <c:v>344.93389628949427</c:v>
                </c:pt>
                <c:pt idx="15">
                  <c:v>479.0911517500727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247656"/>
        <c:axId val="462248440"/>
      </c:lineChart>
      <c:catAx>
        <c:axId val="462247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da-DK"/>
          </a:p>
        </c:txPr>
        <c:crossAx val="462248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2248440"/>
        <c:scaling>
          <c:orientation val="minMax"/>
        </c:scaling>
        <c:delete val="0"/>
        <c:axPos val="l"/>
        <c:majorGridlines>
          <c:spPr>
            <a:ln w="2540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da-DK"/>
          </a:p>
        </c:txPr>
        <c:crossAx val="4622476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1409956363526545E-2"/>
          <c:y val="2.4375000000000008E-2"/>
          <c:w val="0.95003162105375638"/>
          <c:h val="0.17168729950024714"/>
        </c:manualLayout>
      </c:layout>
      <c:overlay val="0"/>
      <c:spPr>
        <a:solidFill>
          <a:schemeClr val="bg1"/>
        </a:solidFill>
        <a:ln w="25400">
          <a:noFill/>
        </a:ln>
      </c:spPr>
      <c:txPr>
        <a:bodyPr/>
        <a:lstStyle/>
        <a:p>
          <a:pPr>
            <a:defRPr sz="1200"/>
          </a:pPr>
          <a:endParaRPr lang="da-DK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LucidaSans"/>
          <a:cs typeface="LucidaSans"/>
        </a:defRPr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5271392081737"/>
          <c:y val="0.12360337298599609"/>
          <c:w val="0.88095051085568332"/>
          <c:h val="0.7741804570527974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'17'!$C$5</c:f>
              <c:strCache>
                <c:ptCount val="1"/>
                <c:pt idx="0">
                  <c:v>Totalafkast</c:v>
                </c:pt>
              </c:strCache>
            </c:strRef>
          </c:tx>
          <c:spPr>
            <a:solidFill>
              <a:srgbClr val="00827B"/>
            </a:solidFill>
            <a:ln w="25400">
              <a:noFill/>
            </a:ln>
          </c:spPr>
          <c:invertIfNegative val="0"/>
          <c:cat>
            <c:strRef>
              <c:f>'17'!$B$18:$B$33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'17'!$C$18:$C$33</c:f>
              <c:numCache>
                <c:formatCode>0.0%</c:formatCode>
                <c:ptCount val="16"/>
                <c:pt idx="0">
                  <c:v>0.13306071336656067</c:v>
                </c:pt>
                <c:pt idx="1">
                  <c:v>0.13055946393324749</c:v>
                </c:pt>
                <c:pt idx="2">
                  <c:v>0.14763941240500542</c:v>
                </c:pt>
                <c:pt idx="3">
                  <c:v>5.5242092043668915E-2</c:v>
                </c:pt>
                <c:pt idx="4">
                  <c:v>0.11229775929409491</c:v>
                </c:pt>
                <c:pt idx="5">
                  <c:v>0.25315530508571943</c:v>
                </c:pt>
                <c:pt idx="6">
                  <c:v>0.1387388</c:v>
                </c:pt>
                <c:pt idx="7">
                  <c:v>8.5552092061343329E-2</c:v>
                </c:pt>
                <c:pt idx="8">
                  <c:v>4.0813019013309134E-3</c:v>
                </c:pt>
                <c:pt idx="9">
                  <c:v>-2.8117766624185591E-2</c:v>
                </c:pt>
                <c:pt idx="10">
                  <c:v>5.1526552638530301E-2</c:v>
                </c:pt>
                <c:pt idx="11">
                  <c:v>4.5736888128298701E-2</c:v>
                </c:pt>
                <c:pt idx="12">
                  <c:v>3.3244939942369704E-2</c:v>
                </c:pt>
                <c:pt idx="13">
                  <c:v>0.114022863487854</c:v>
                </c:pt>
                <c:pt idx="14">
                  <c:v>0.128252870338814</c:v>
                </c:pt>
                <c:pt idx="15">
                  <c:v>0.12790283163830701</c:v>
                </c:pt>
              </c:numCache>
            </c:numRef>
          </c:val>
        </c:ser>
        <c:ser>
          <c:idx val="2"/>
          <c:order val="1"/>
          <c:tx>
            <c:strRef>
              <c:f>'17'!$D$5</c:f>
              <c:strCache>
                <c:ptCount val="1"/>
                <c:pt idx="0">
                  <c:v>Direkte afkast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strRef>
              <c:f>'17'!$B$18:$B$33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'17'!$D$18:$D$33</c:f>
              <c:numCache>
                <c:formatCode>0.0%</c:formatCode>
                <c:ptCount val="16"/>
                <c:pt idx="0">
                  <c:v>7.1712499307529085E-2</c:v>
                </c:pt>
                <c:pt idx="1">
                  <c:v>6.881847837676805E-2</c:v>
                </c:pt>
                <c:pt idx="2">
                  <c:v>6.7435317549865509E-2</c:v>
                </c:pt>
                <c:pt idx="3">
                  <c:v>6.7167500000000005E-2</c:v>
                </c:pt>
                <c:pt idx="4">
                  <c:v>6.3556600000000005E-2</c:v>
                </c:pt>
                <c:pt idx="5">
                  <c:v>5.5903100000000004E-2</c:v>
                </c:pt>
                <c:pt idx="6">
                  <c:v>4.8338800000000008E-2</c:v>
                </c:pt>
                <c:pt idx="7">
                  <c:v>4.7153199999999999E-2</c:v>
                </c:pt>
                <c:pt idx="8">
                  <c:v>5.1547800000000005E-2</c:v>
                </c:pt>
                <c:pt idx="9">
                  <c:v>5.6002299999999998E-2</c:v>
                </c:pt>
                <c:pt idx="10">
                  <c:v>5.6742899999999999E-2</c:v>
                </c:pt>
                <c:pt idx="11">
                  <c:v>5.67854E-2</c:v>
                </c:pt>
                <c:pt idx="12">
                  <c:v>5.7857000000000006E-2</c:v>
                </c:pt>
                <c:pt idx="13">
                  <c:v>5.56211E-2</c:v>
                </c:pt>
                <c:pt idx="14">
                  <c:v>5.5315599999999999E-2</c:v>
                </c:pt>
                <c:pt idx="15">
                  <c:v>5.1300599999999995E-2</c:v>
                </c:pt>
              </c:numCache>
            </c:numRef>
          </c:val>
        </c:ser>
        <c:ser>
          <c:idx val="3"/>
          <c:order val="2"/>
          <c:tx>
            <c:strRef>
              <c:f>'17'!$E$5</c:f>
              <c:strCache>
                <c:ptCount val="1"/>
                <c:pt idx="0">
                  <c:v>Værditilvækst</c:v>
                </c:pt>
              </c:strCache>
            </c:strRef>
          </c:tx>
          <c:spPr>
            <a:solidFill>
              <a:srgbClr val="AFD4D3"/>
            </a:solidFill>
            <a:ln w="25400">
              <a:noFill/>
            </a:ln>
          </c:spPr>
          <c:invertIfNegative val="0"/>
          <c:cat>
            <c:strRef>
              <c:f>'17'!$B$18:$B$33</c:f>
              <c:strCache>
                <c:ptCount val="16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</c:strCache>
            </c:strRef>
          </c:cat>
          <c:val>
            <c:numRef>
              <c:f>'17'!$E$18:$E$33</c:f>
              <c:numCache>
                <c:formatCode>0.0%</c:formatCode>
                <c:ptCount val="16"/>
                <c:pt idx="0">
                  <c:v>6.1348214059031569E-2</c:v>
                </c:pt>
                <c:pt idx="1">
                  <c:v>6.1740985556479444E-2</c:v>
                </c:pt>
                <c:pt idx="2">
                  <c:v>8.0204094855139907E-2</c:v>
                </c:pt>
                <c:pt idx="3">
                  <c:v>-1.1908525506196588E-2</c:v>
                </c:pt>
                <c:pt idx="4">
                  <c:v>4.8541341744229402E-2</c:v>
                </c:pt>
                <c:pt idx="5">
                  <c:v>0.19778018753585391</c:v>
                </c:pt>
                <c:pt idx="6">
                  <c:v>9.0399999999999994E-2</c:v>
                </c:pt>
                <c:pt idx="7">
                  <c:v>3.8398892061343316E-2</c:v>
                </c:pt>
                <c:pt idx="8">
                  <c:v>-4.746649809866909E-2</c:v>
                </c:pt>
                <c:pt idx="9">
                  <c:v>-8.4120066624185585E-2</c:v>
                </c:pt>
                <c:pt idx="10">
                  <c:v>-5.2163473614697002E-3</c:v>
                </c:pt>
                <c:pt idx="11">
                  <c:v>-1.10485118717013E-2</c:v>
                </c:pt>
                <c:pt idx="12">
                  <c:v>-2.4612060057630298E-2</c:v>
                </c:pt>
                <c:pt idx="13">
                  <c:v>5.8401763487853801E-2</c:v>
                </c:pt>
                <c:pt idx="14">
                  <c:v>7.2937270338813795E-2</c:v>
                </c:pt>
                <c:pt idx="15">
                  <c:v>7.6602231638307497E-2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248832"/>
        <c:axId val="462248048"/>
      </c:barChart>
      <c:catAx>
        <c:axId val="46224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solidFill>
            <a:sysClr val="window" lastClr="FFFFFF"/>
          </a:solidFill>
          <a:ln w="254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da-DK"/>
          </a:p>
        </c:txPr>
        <c:crossAx val="4622480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2248048"/>
        <c:scaling>
          <c:orientation val="minMax"/>
        </c:scaling>
        <c:delete val="0"/>
        <c:axPos val="l"/>
        <c:majorGridlines>
          <c:spPr>
            <a:ln w="2540">
              <a:solidFill>
                <a:srgbClr val="BFBFBF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/>
            </a:pPr>
            <a:endParaRPr lang="da-DK"/>
          </a:p>
        </c:txPr>
        <c:crossAx val="462248832"/>
        <c:crosses val="autoZero"/>
        <c:crossBetween val="between"/>
      </c:valAx>
      <c:spPr>
        <a:solidFill>
          <a:sysClr val="window" lastClr="FFFFFF"/>
        </a:solidFill>
        <a:ln w="25400">
          <a:noFill/>
        </a:ln>
      </c:spPr>
    </c:plotArea>
    <c:legend>
      <c:legendPos val="t"/>
      <c:layout>
        <c:manualLayout>
          <c:xMode val="edge"/>
          <c:yMode val="edge"/>
          <c:x val="0.10532691922794665"/>
          <c:y val="3.7290072530656762E-2"/>
          <c:w val="0.88273259364559642"/>
          <c:h val="5.2469135802469126E-2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200"/>
          </a:pPr>
          <a:endParaRPr lang="da-DK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+mn-lt"/>
          <a:ea typeface="LucidaSans"/>
          <a:cs typeface="LucidaSans"/>
        </a:defRPr>
      </a:pPr>
      <a:endParaRPr lang="da-DK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59067688378037E-2"/>
          <c:y val="0.11260356957534361"/>
          <c:w val="0.92400510855683271"/>
          <c:h val="0.785180260047281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'18'!$A$6</c:f>
              <c:strCache>
                <c:ptCount val="1"/>
                <c:pt idx="0">
                  <c:v>Danmark</c:v>
                </c:pt>
              </c:strCache>
            </c:strRef>
          </c:tx>
          <c:spPr>
            <a:solidFill>
              <a:srgbClr val="00827B"/>
            </a:solidFill>
            <a:ln w="25400">
              <a:noFill/>
            </a:ln>
          </c:spPr>
          <c:invertIfNegative val="0"/>
          <c:cat>
            <c:strRef>
              <c:f>'18'!$O$5:$Y$5</c:f>
              <c:strCache>
                <c:ptCount val="11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E15</c:v>
                </c:pt>
              </c:strCache>
            </c:strRef>
          </c:cat>
          <c:val>
            <c:numRef>
              <c:f>'18'!$O$6:$Y$6</c:f>
              <c:numCache>
                <c:formatCode>0.0</c:formatCode>
                <c:ptCount val="11"/>
                <c:pt idx="0">
                  <c:v>52.936001673725201</c:v>
                </c:pt>
                <c:pt idx="1">
                  <c:v>66.269191538691189</c:v>
                </c:pt>
                <c:pt idx="2">
                  <c:v>61.047253640692759</c:v>
                </c:pt>
                <c:pt idx="3">
                  <c:v>39.220300310340356</c:v>
                </c:pt>
                <c:pt idx="4">
                  <c:v>16</c:v>
                </c:pt>
                <c:pt idx="5">
                  <c:v>23</c:v>
                </c:pt>
                <c:pt idx="6">
                  <c:v>20.93</c:v>
                </c:pt>
                <c:pt idx="7">
                  <c:v>23</c:v>
                </c:pt>
                <c:pt idx="8">
                  <c:v>27</c:v>
                </c:pt>
                <c:pt idx="9">
                  <c:v>30</c:v>
                </c:pt>
                <c:pt idx="10">
                  <c:v>48</c:v>
                </c:pt>
              </c:numCache>
            </c:numRef>
          </c:val>
        </c:ser>
        <c:ser>
          <c:idx val="1"/>
          <c:order val="1"/>
          <c:tx>
            <c:strRef>
              <c:f>'18'!$A$7</c:f>
              <c:strCache>
                <c:ptCount val="1"/>
                <c:pt idx="0">
                  <c:v>Storkøbenhavn</c:v>
                </c:pt>
              </c:strCache>
            </c:strRef>
          </c:tx>
          <c:spPr>
            <a:solidFill>
              <a:srgbClr val="C0C0C0"/>
            </a:solidFill>
            <a:ln w="25400">
              <a:noFill/>
            </a:ln>
          </c:spPr>
          <c:invertIfNegative val="0"/>
          <c:cat>
            <c:strRef>
              <c:f>'18'!$O$5:$Y$5</c:f>
              <c:strCache>
                <c:ptCount val="11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E15</c:v>
                </c:pt>
              </c:strCache>
            </c:strRef>
          </c:cat>
          <c:val>
            <c:numRef>
              <c:f>'18'!$O$7:$Y$7</c:f>
              <c:numCache>
                <c:formatCode>0.0</c:formatCode>
                <c:ptCount val="11"/>
                <c:pt idx="0">
                  <c:v>34.90649569621295</c:v>
                </c:pt>
                <c:pt idx="1">
                  <c:v>35.985810698219481</c:v>
                </c:pt>
                <c:pt idx="2">
                  <c:v>28.823158869027509</c:v>
                </c:pt>
                <c:pt idx="3">
                  <c:v>14.57158041333946</c:v>
                </c:pt>
                <c:pt idx="4">
                  <c:v>8.5</c:v>
                </c:pt>
                <c:pt idx="5">
                  <c:v>12</c:v>
                </c:pt>
                <c:pt idx="6">
                  <c:v>10.8</c:v>
                </c:pt>
                <c:pt idx="7">
                  <c:v>12</c:v>
                </c:pt>
                <c:pt idx="8">
                  <c:v>16</c:v>
                </c:pt>
                <c:pt idx="9">
                  <c:v>23</c:v>
                </c:pt>
                <c:pt idx="10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2837808"/>
        <c:axId val="462837416"/>
      </c:barChart>
      <c:catAx>
        <c:axId val="46283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a-DK"/>
          </a:p>
        </c:txPr>
        <c:crossAx val="462837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62837416"/>
        <c:scaling>
          <c:orientation val="minMax"/>
        </c:scaling>
        <c:delete val="0"/>
        <c:axPos val="l"/>
        <c:majorGridlines>
          <c:spPr>
            <a:ln w="2540">
              <a:solidFill>
                <a:schemeClr val="bg1">
                  <a:lumMod val="75000"/>
                </a:schemeClr>
              </a:solidFill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254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a-DK"/>
          </a:p>
        </c:txPr>
        <c:crossAx val="4628378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7.4285440613026804E-2"/>
          <c:y val="2.2222222222222223E-2"/>
          <c:w val="0.91498946360153255"/>
          <c:h val="7.368457890132156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+mn-lt"/>
          <a:ea typeface="LucidaSans"/>
          <a:cs typeface="LucidaSans"/>
        </a:defRPr>
      </a:pPr>
      <a:endParaRPr lang="da-DK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61088783339421E-2"/>
          <c:y val="0.10628445746471613"/>
          <c:w val="0.54696679438058748"/>
          <c:h val="0.84372537431048067"/>
        </c:manualLayout>
      </c:layout>
      <c:pieChart>
        <c:varyColors val="1"/>
        <c:ser>
          <c:idx val="0"/>
          <c:order val="0"/>
          <c:spPr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27B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5.75539423443437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'19'!$B$6:$B$7</c:f>
              <c:strCache>
                <c:ptCount val="2"/>
                <c:pt idx="0">
                  <c:v>Dansk</c:v>
                </c:pt>
                <c:pt idx="1">
                  <c:v>International</c:v>
                </c:pt>
              </c:strCache>
            </c:strRef>
          </c:cat>
          <c:val>
            <c:numRef>
              <c:f>'19'!$D$6:$D$7</c:f>
              <c:numCache>
                <c:formatCode>0%</c:formatCode>
                <c:ptCount val="2"/>
                <c:pt idx="0">
                  <c:v>0.47839927418528805</c:v>
                </c:pt>
                <c:pt idx="1">
                  <c:v>0.52160072581471195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/>
      </a:pPr>
      <a:endParaRPr lang="da-DK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23307790549169E-2"/>
          <c:y val="6.1170212765957452E-2"/>
          <c:w val="0.55000000000000004"/>
          <c:h val="0.91666666666666663"/>
        </c:manualLayout>
      </c:layout>
      <c:pieChart>
        <c:varyColors val="1"/>
        <c:ser>
          <c:idx val="0"/>
          <c:order val="0"/>
          <c:spPr>
            <a:solidFill>
              <a:srgbClr val="00827B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27B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00827B"/>
              </a:solidFill>
              <a:ln w="19050"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'19'!$B$23:$B$26</c:f>
              <c:strCache>
                <c:ptCount val="3"/>
                <c:pt idx="0">
                  <c:v>Core</c:v>
                </c:pt>
                <c:pt idx="1">
                  <c:v>Value-add</c:v>
                </c:pt>
                <c:pt idx="2">
                  <c:v>Opportunistisk</c:v>
                </c:pt>
              </c:strCache>
            </c:strRef>
          </c:cat>
          <c:val>
            <c:numRef>
              <c:f>'19'!$D$23:$D$26</c:f>
              <c:numCache>
                <c:formatCode>0%</c:formatCode>
                <c:ptCount val="4"/>
                <c:pt idx="0">
                  <c:v>0.59505287413234043</c:v>
                </c:pt>
                <c:pt idx="1">
                  <c:v>0.30048819324789411</c:v>
                </c:pt>
                <c:pt idx="2">
                  <c:v>0.10445893261976541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6672564636984266"/>
          <c:y val="0.60137753288608331"/>
          <c:w val="0.32969029374201791"/>
          <c:h val="0.29560102532671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581034482758621E-2"/>
          <c:y val="0.10871527777777777"/>
          <c:w val="0.90450191570881244"/>
          <c:h val="0.79016991725768326"/>
        </c:manualLayout>
      </c:layout>
      <c:lineChart>
        <c:grouping val="standard"/>
        <c:varyColors val="0"/>
        <c:ser>
          <c:idx val="1"/>
          <c:order val="0"/>
          <c:tx>
            <c:strRef>
              <c:f>'44'!$B$3</c:f>
              <c:strCache>
                <c:ptCount val="1"/>
                <c:pt idx="0">
                  <c:v>Nettostartafkast på boligejendommme</c:v>
                </c:pt>
              </c:strCache>
            </c:strRef>
          </c:tx>
          <c:spPr>
            <a:ln>
              <a:solidFill>
                <a:srgbClr val="BFBFBF"/>
              </a:solidFill>
            </a:ln>
          </c:spPr>
          <c:marker>
            <c:symbol val="none"/>
          </c:marker>
          <c:cat>
            <c:strRef>
              <c:f>'44'!$C$2:$S$2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strCache>
            </c:strRef>
          </c:cat>
          <c:val>
            <c:numRef>
              <c:f>'44'!$C$3:$S$3</c:f>
              <c:numCache>
                <c:formatCode>0.00%</c:formatCode>
                <c:ptCount val="17"/>
                <c:pt idx="0">
                  <c:v>0.05</c:v>
                </c:pt>
                <c:pt idx="1">
                  <c:v>0.05</c:v>
                </c:pt>
                <c:pt idx="2">
                  <c:v>4.2500000000000003E-2</c:v>
                </c:pt>
                <c:pt idx="3">
                  <c:v>4.2500000000000003E-2</c:v>
                </c:pt>
                <c:pt idx="4">
                  <c:v>0.04</c:v>
                </c:pt>
                <c:pt idx="5">
                  <c:v>0.03</c:v>
                </c:pt>
                <c:pt idx="6">
                  <c:v>3.2500000000000001E-2</c:v>
                </c:pt>
                <c:pt idx="7">
                  <c:v>3.7499999999999999E-2</c:v>
                </c:pt>
                <c:pt idx="8">
                  <c:v>4.2500000000000003E-2</c:v>
                </c:pt>
                <c:pt idx="9">
                  <c:v>0.05</c:v>
                </c:pt>
                <c:pt idx="10">
                  <c:v>0.05</c:v>
                </c:pt>
                <c:pt idx="11">
                  <c:v>4.7500000000000001E-2</c:v>
                </c:pt>
                <c:pt idx="12">
                  <c:v>4.4999999999999998E-2</c:v>
                </c:pt>
                <c:pt idx="13">
                  <c:v>4.4999999999999998E-2</c:v>
                </c:pt>
                <c:pt idx="14">
                  <c:v>4.2500000000000003E-2</c:v>
                </c:pt>
                <c:pt idx="15">
                  <c:v>0.04</c:v>
                </c:pt>
                <c:pt idx="16">
                  <c:v>3.7499999999999999E-2</c:v>
                </c:pt>
              </c:numCache>
            </c:numRef>
          </c:val>
          <c:smooth val="1"/>
        </c:ser>
        <c:ser>
          <c:idx val="2"/>
          <c:order val="1"/>
          <c:tx>
            <c:strRef>
              <c:f>'44'!$B$4</c:f>
              <c:strCache>
                <c:ptCount val="1"/>
                <c:pt idx="0">
                  <c:v>Rente på 10 årig statsobligation</c:v>
                </c:pt>
              </c:strCache>
            </c:strRef>
          </c:tx>
          <c:spPr>
            <a:ln>
              <a:solidFill>
                <a:srgbClr val="00827B"/>
              </a:solidFill>
            </a:ln>
          </c:spPr>
          <c:marker>
            <c:symbol val="none"/>
          </c:marker>
          <c:cat>
            <c:strRef>
              <c:f>'44'!$C$2:$S$2</c:f>
              <c:strCache>
                <c:ptCount val="17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</c:strCache>
            </c:strRef>
          </c:cat>
          <c:val>
            <c:numRef>
              <c:f>'44'!$C$4:$S$4</c:f>
              <c:numCache>
                <c:formatCode>0.0%</c:formatCode>
                <c:ptCount val="17"/>
                <c:pt idx="0">
                  <c:v>5.6416666666666664E-2</c:v>
                </c:pt>
                <c:pt idx="1">
                  <c:v>5.0974999999999993E-2</c:v>
                </c:pt>
                <c:pt idx="2">
                  <c:v>5.0333333333333341E-2</c:v>
                </c:pt>
                <c:pt idx="3">
                  <c:v>4.2950000000000002E-2</c:v>
                </c:pt>
                <c:pt idx="4">
                  <c:v>4.2916666666666659E-2</c:v>
                </c:pt>
                <c:pt idx="5">
                  <c:v>3.3791666666666657E-2</c:v>
                </c:pt>
                <c:pt idx="6">
                  <c:v>3.8100000000000002E-2</c:v>
                </c:pt>
                <c:pt idx="7">
                  <c:v>4.2525000000000007E-2</c:v>
                </c:pt>
                <c:pt idx="8">
                  <c:v>4.2133333333333335E-2</c:v>
                </c:pt>
                <c:pt idx="9">
                  <c:v>3.5783333333333334E-2</c:v>
                </c:pt>
                <c:pt idx="10">
                  <c:v>2.8925000000000006E-2</c:v>
                </c:pt>
                <c:pt idx="11">
                  <c:v>2.6858333333333331E-2</c:v>
                </c:pt>
                <c:pt idx="12">
                  <c:v>1.3550000000000001E-2</c:v>
                </c:pt>
                <c:pt idx="13">
                  <c:v>1.7391666666666666E-2</c:v>
                </c:pt>
                <c:pt idx="14" formatCode="0.00%">
                  <c:v>1.1891666666666667E-2</c:v>
                </c:pt>
                <c:pt idx="15" formatCode="0.00%">
                  <c:v>4.3499999999999997E-3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2835456"/>
        <c:axId val="462835848"/>
      </c:lineChart>
      <c:catAx>
        <c:axId val="4628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254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da-DK"/>
          </a:p>
        </c:txPr>
        <c:crossAx val="462835848"/>
        <c:crosses val="autoZero"/>
        <c:auto val="1"/>
        <c:lblAlgn val="ctr"/>
        <c:lblOffset val="100"/>
        <c:noMultiLvlLbl val="0"/>
      </c:catAx>
      <c:valAx>
        <c:axId val="462835848"/>
        <c:scaling>
          <c:orientation val="minMax"/>
          <c:min val="0"/>
        </c:scaling>
        <c:delete val="0"/>
        <c:axPos val="l"/>
        <c:majorGridlines>
          <c:spPr>
            <a:ln w="2540">
              <a:solidFill>
                <a:srgbClr val="BFBFBF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 w="254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da-DK"/>
          </a:p>
        </c:txPr>
        <c:crossAx val="462835456"/>
        <c:crosses val="autoZero"/>
        <c:crossBetween val="between"/>
        <c:majorUnit val="1.0000000000000002E-2"/>
      </c:valAx>
    </c:plotArea>
    <c:legend>
      <c:legendPos val="r"/>
      <c:layout>
        <c:manualLayout>
          <c:xMode val="edge"/>
          <c:yMode val="edge"/>
          <c:x val="0"/>
          <c:y val="9.0657356009119609E-3"/>
          <c:w val="1"/>
          <c:h val="8.5157730062744158E-2"/>
        </c:manualLayout>
      </c:layout>
      <c:overlay val="0"/>
      <c:txPr>
        <a:bodyPr/>
        <a:lstStyle/>
        <a:p>
          <a:pPr>
            <a:defRPr sz="1200"/>
          </a:pPr>
          <a:endParaRPr lang="da-DK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+mn-lt"/>
        </a:defRPr>
      </a:pPr>
      <a:endParaRPr lang="da-DK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0.64019</cdr:x>
      <cdr:y>0.5</cdr:y>
    </cdr:from>
    <cdr:to>
      <cdr:x>0.74374</cdr:x>
      <cdr:y>0.58363</cdr:y>
    </cdr:to>
    <cdr:sp macro="" textlink="">
      <cdr:nvSpPr>
        <cdr:cNvPr id="2" name="Tekstfelt 23"/>
        <cdr:cNvSpPr txBox="1"/>
      </cdr:nvSpPr>
      <cdr:spPr>
        <a:xfrm xmlns:a="http://schemas.openxmlformats.org/drawingml/2006/main">
          <a:off x="2996933" y="1472126"/>
          <a:ext cx="484772" cy="2462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da-DK"/>
          </a:defPPr>
          <a:lvl1pPr marL="0" algn="l" defTabSz="995507" rtl="0" eaLnBrk="1" latinLnBrk="0" hangingPunct="1">
            <a:defRPr sz="196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97754" algn="l" defTabSz="995507" rtl="0" eaLnBrk="1" latinLnBrk="0" hangingPunct="1">
            <a:defRPr sz="196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95507" algn="l" defTabSz="995507" rtl="0" eaLnBrk="1" latinLnBrk="0" hangingPunct="1">
            <a:defRPr sz="196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493261" algn="l" defTabSz="995507" rtl="0" eaLnBrk="1" latinLnBrk="0" hangingPunct="1">
            <a:defRPr sz="196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991015" algn="l" defTabSz="995507" rtl="0" eaLnBrk="1" latinLnBrk="0" hangingPunct="1">
            <a:defRPr sz="196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488768" algn="l" defTabSz="995507" rtl="0" eaLnBrk="1" latinLnBrk="0" hangingPunct="1">
            <a:defRPr sz="196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86522" algn="l" defTabSz="995507" rtl="0" eaLnBrk="1" latinLnBrk="0" hangingPunct="1">
            <a:defRPr sz="196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84275" algn="l" defTabSz="995507" rtl="0" eaLnBrk="1" latinLnBrk="0" hangingPunct="1">
            <a:defRPr sz="196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982029" algn="l" defTabSz="995507" rtl="0" eaLnBrk="1" latinLnBrk="0" hangingPunct="1">
            <a:defRPr sz="196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a-DK" sz="1000" dirty="0" smtClean="0"/>
            <a:t>48%</a:t>
          </a:r>
          <a:endParaRPr lang="da-DK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05AE3-11C1-4E64-86A4-235777A4414E}" type="datetimeFigureOut">
              <a:rPr lang="da-DK" smtClean="0"/>
              <a:t>27-04-2016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B0810-DE87-4060-AA6A-23211723ECD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356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1D4A0-FEDB-4092-BDDF-D1C50EB70714}" type="datetimeFigureOut">
              <a:rPr lang="da-DK" smtClean="0"/>
              <a:t>27-04-2016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314700" y="849313"/>
            <a:ext cx="324326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5204-6518-4FD4-BBD8-E4FD208E467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0375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314700" y="849313"/>
            <a:ext cx="3243263" cy="229393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5204-6518-4FD4-BBD8-E4FD208E467B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4918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5204-6518-4FD4-BBD8-E4FD208E467B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1193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38225" y="744538"/>
            <a:ext cx="5260975" cy="37195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3594" y="4711166"/>
            <a:ext cx="5868750" cy="446412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endParaRPr lang="da-DK" altLang="da-DK" smtClean="0"/>
          </a:p>
        </p:txBody>
      </p:sp>
    </p:spTree>
    <p:extLst>
      <p:ext uri="{BB962C8B-B14F-4D97-AF65-F5344CB8AC3E}">
        <p14:creationId xmlns:p14="http://schemas.microsoft.com/office/powerpoint/2010/main" val="296122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735063" y="6889874"/>
            <a:ext cx="9221689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31" y="7044379"/>
            <a:ext cx="1186920" cy="32712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31" y="325718"/>
            <a:ext cx="2272020" cy="2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6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Titel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9B418487-17B7-443A-9EF4-233F69BCE9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719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Titel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9B418487-17B7-443A-9EF4-233F69BCE9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0333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735063" y="6889874"/>
            <a:ext cx="9221689" cy="0"/>
          </a:xfrm>
          <a:prstGeom prst="line">
            <a:avLst/>
          </a:prstGeom>
          <a:ln w="127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31" y="7044379"/>
            <a:ext cx="1186920" cy="327123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93690" y="242866"/>
            <a:ext cx="4895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418487-17B7-443A-9EF4-233F69BCE95D}" type="slidenum">
              <a:rPr lang="da-DK" sz="1200" smtClean="0"/>
              <a:pPr/>
              <a:t>‹nr.›</a:t>
            </a:fld>
            <a:endParaRPr lang="da-DK" sz="1200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987423" y="305748"/>
            <a:ext cx="0" cy="2869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731" y="325718"/>
            <a:ext cx="2272020" cy="285589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</p:spPr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704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07231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Titel</a:t>
            </a:r>
            <a:endParaRPr lang="da-DK" dirty="0"/>
          </a:p>
        </p:txBody>
      </p:sp>
      <p:sp>
        <p:nvSpPr>
          <p:cNvPr id="8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</p:spPr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0124798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Titel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9B418487-17B7-443A-9EF4-233F69BCE95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383879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855755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Titel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9B418487-17B7-443A-9EF4-233F69BCE95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7794245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Titel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9B418487-17B7-443A-9EF4-233F69BCE95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168774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Titel</a:t>
            </a: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9B418487-17B7-443A-9EF4-233F69BCE9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349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dirty="0" smtClean="0"/>
              <a:t>19. maj 2016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400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dk/url?sa=i&amp;rct=j&amp;q=&amp;esrc=s&amp;frm=1&amp;source=images&amp;cd=&amp;cad=rja&amp;uact=8&amp;ved=0ahUKEwiNyLjF4OXKAhUI_XIKHTulCc4QjRwIBw&amp;url=http://philsspaces.com/l1040798/&amp;bvm=bv.113370389,d.bGQ&amp;psig=AFQjCNHoXCWiTtNFyonctAO0v0JdTaFh0w&amp;ust=145493799291298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dk/url?sa=i&amp;rct=j&amp;q=&amp;esrc=s&amp;frm=1&amp;source=images&amp;cd=&amp;cad=rja&amp;uact=8&amp;ved=0ahUKEwiNyLjF4OXKAhUI_XIKHTulCc4QjRwIBw&amp;url=http://philsspaces.com/l1040798/&amp;bvm=bv.113370389,d.bGQ&amp;psig=AFQjCNHoXCWiTtNFyonctAO0v0JdTaFh0w&amp;ust=145493799291298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642782" y="5050003"/>
            <a:ext cx="9348940" cy="617408"/>
          </a:xfrm>
        </p:spPr>
        <p:txBody>
          <a:bodyPr>
            <a:normAutofit/>
          </a:bodyPr>
          <a:lstStyle/>
          <a:p>
            <a:r>
              <a:rPr lang="da-DK" sz="3000" dirty="0" smtClean="0">
                <a:solidFill>
                  <a:srgbClr val="00827B"/>
                </a:solidFill>
              </a:rPr>
              <a:t>Erhvervsejendomsmarkedet – tendenser og prognoser</a:t>
            </a:r>
            <a:endParaRPr lang="da-DK" sz="3000" dirty="0">
              <a:solidFill>
                <a:srgbClr val="00827B"/>
              </a:solidFill>
            </a:endParaRPr>
          </a:p>
        </p:txBody>
      </p:sp>
      <p:sp>
        <p:nvSpPr>
          <p:cNvPr id="10" name="Undertitel 2"/>
          <p:cNvSpPr>
            <a:spLocks noGrp="1"/>
          </p:cNvSpPr>
          <p:nvPr>
            <p:ph type="subTitle" idx="1"/>
          </p:nvPr>
        </p:nvSpPr>
        <p:spPr>
          <a:xfrm>
            <a:off x="1563329" y="5861689"/>
            <a:ext cx="7452852" cy="942234"/>
          </a:xfrm>
        </p:spPr>
        <p:txBody>
          <a:bodyPr>
            <a:noAutofit/>
          </a:bodyPr>
          <a:lstStyle/>
          <a:p>
            <a:r>
              <a:rPr lang="da-DK" sz="2400" dirty="0" smtClean="0">
                <a:solidFill>
                  <a:schemeClr val="bg1">
                    <a:lumMod val="65000"/>
                  </a:schemeClr>
                </a:solidFill>
              </a:rPr>
              <a:t>Danske </a:t>
            </a:r>
            <a:r>
              <a:rPr lang="da-DK" sz="2400" dirty="0" err="1" smtClean="0">
                <a:solidFill>
                  <a:schemeClr val="bg1">
                    <a:lumMod val="65000"/>
                  </a:schemeClr>
                </a:solidFill>
              </a:rPr>
              <a:t>Ejendomsadvokater|Temarrangement</a:t>
            </a:r>
            <a:endParaRPr lang="da-DK" sz="24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a-DK" sz="2400" dirty="0" smtClean="0"/>
              <a:t>Præsentation ved Peter Winther, Sadolin &amp; Albæk</a:t>
            </a:r>
            <a:endParaRPr lang="da-DK" sz="2400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42783" y="7006700"/>
            <a:ext cx="2405658" cy="402483"/>
          </a:xfrm>
        </p:spPr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" b="42544"/>
          <a:stretch/>
        </p:blipFill>
        <p:spPr>
          <a:xfrm>
            <a:off x="0" y="763753"/>
            <a:ext cx="10728000" cy="38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8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</p:spPr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graphicFrame>
        <p:nvGraphicFramePr>
          <p:cNvPr id="1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8819261"/>
              </p:ext>
            </p:extLst>
          </p:nvPr>
        </p:nvGraphicFramePr>
        <p:xfrm>
          <a:off x="1452362" y="2107497"/>
          <a:ext cx="7305261" cy="4124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rgbClr val="00827B"/>
                </a:solidFill>
              </a:rPr>
              <a:t>Totalafkastet på ejendomme var i 2015 næsten </a:t>
            </a:r>
            <a:r>
              <a:rPr lang="da-DK" sz="2400" dirty="0" smtClean="0">
                <a:solidFill>
                  <a:srgbClr val="00827B"/>
                </a:solidFill>
              </a:rPr>
              <a:t>13 %</a:t>
            </a:r>
            <a:endParaRPr lang="da-DK" sz="2400" dirty="0">
              <a:solidFill>
                <a:srgbClr val="008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443776"/>
              </p:ext>
            </p:extLst>
          </p:nvPr>
        </p:nvGraphicFramePr>
        <p:xfrm>
          <a:off x="1739349" y="2335696"/>
          <a:ext cx="6867938" cy="3896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rgbClr val="00827B"/>
                </a:solidFill>
              </a:rPr>
              <a:t>Transaktionsvolumen steg 50 % fra 2014 til 2015</a:t>
            </a:r>
          </a:p>
        </p:txBody>
      </p:sp>
    </p:spTree>
    <p:extLst>
      <p:ext uri="{BB962C8B-B14F-4D97-AF65-F5344CB8AC3E}">
        <p14:creationId xmlns:p14="http://schemas.microsoft.com/office/powerpoint/2010/main" val="38611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735062" y="2716386"/>
            <a:ext cx="4437013" cy="3711572"/>
          </a:xfrm>
        </p:spPr>
        <p:txBody>
          <a:bodyPr/>
          <a:lstStyle/>
          <a:p>
            <a:pPr marL="0" indent="0">
              <a:buNone/>
            </a:pPr>
            <a:r>
              <a:rPr lang="da-DK" sz="1600" dirty="0" smtClean="0"/>
              <a:t>Transaktionsvolumen i Danmark toppede i 2006 med næsten </a:t>
            </a:r>
            <a:r>
              <a:rPr lang="da-DK" sz="1600" b="1" dirty="0" smtClean="0"/>
              <a:t>kr. 70 mia</a:t>
            </a:r>
            <a:r>
              <a:rPr lang="da-DK" sz="1600" dirty="0" smtClean="0"/>
              <a:t>. – i 2016 var det </a:t>
            </a:r>
            <a:r>
              <a:rPr lang="da-DK" sz="1600" b="1" dirty="0" smtClean="0"/>
              <a:t>kr. 48 mia</a:t>
            </a:r>
            <a:r>
              <a:rPr lang="da-DK" sz="1600" dirty="0" smtClean="0"/>
              <a:t>.</a:t>
            </a:r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600" dirty="0" smtClean="0"/>
              <a:t>I Storkøbenhavn var transaktionsvolumen i 2016</a:t>
            </a:r>
            <a:br>
              <a:rPr lang="da-DK" sz="1600" dirty="0" smtClean="0"/>
            </a:br>
            <a:r>
              <a:rPr lang="da-DK" sz="1600" b="1" dirty="0" smtClean="0"/>
              <a:t>kr. 36 mia</a:t>
            </a:r>
            <a:r>
              <a:rPr lang="da-DK" sz="1600" dirty="0" smtClean="0"/>
              <a:t>. – samme niveau som den hidtidige rekord i 2006.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 smtClean="0"/>
              <a:t>Men </a:t>
            </a:r>
            <a:r>
              <a:rPr lang="da-DK" sz="1600" b="1" dirty="0" smtClean="0"/>
              <a:t>egenkapitalandelen</a:t>
            </a:r>
            <a:r>
              <a:rPr lang="da-DK" sz="1600" dirty="0" smtClean="0"/>
              <a:t> var i 2016 gennemsnitlig </a:t>
            </a:r>
            <a:r>
              <a:rPr lang="da-DK" sz="1600" b="1" dirty="0" smtClean="0"/>
              <a:t>65 % </a:t>
            </a:r>
            <a:r>
              <a:rPr lang="da-DK" sz="1600" dirty="0" smtClean="0"/>
              <a:t>eller ca. </a:t>
            </a:r>
            <a:r>
              <a:rPr lang="da-DK" sz="1600" b="1" dirty="0" smtClean="0"/>
              <a:t>kr. 24 mia</a:t>
            </a:r>
            <a:r>
              <a:rPr lang="da-DK" sz="1600" dirty="0" smtClean="0"/>
              <a:t>. – i 2006 var den kun godt det halve.</a:t>
            </a:r>
            <a:endParaRPr lang="da-DK" sz="16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pic>
        <p:nvPicPr>
          <p:cNvPr id="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0613" y="2716386"/>
            <a:ext cx="3956137" cy="2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735062" y="1199601"/>
            <a:ext cx="9221688" cy="1227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rgbClr val="00827B"/>
                </a:solidFill>
              </a:rPr>
              <a:t>Der er aldrig tidligere placeret så meget egenkapital i investeringsejendomme på et år som i 2015</a:t>
            </a:r>
          </a:p>
        </p:txBody>
      </p:sp>
    </p:spTree>
    <p:extLst>
      <p:ext uri="{BB962C8B-B14F-4D97-AF65-F5344CB8AC3E}">
        <p14:creationId xmlns:p14="http://schemas.microsoft.com/office/powerpoint/2010/main" val="27791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2"/>
          <a:srcRect l="-15878" t="-1" r="34913" b="-3460"/>
          <a:stretch/>
        </p:blipFill>
        <p:spPr>
          <a:xfrm>
            <a:off x="735062" y="3007590"/>
            <a:ext cx="3648095" cy="3139059"/>
          </a:xfrm>
          <a:prstGeom prst="rect">
            <a:avLst/>
          </a:prstGeom>
        </p:spPr>
      </p:pic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35716"/>
              </p:ext>
            </p:extLst>
          </p:nvPr>
        </p:nvGraphicFramePr>
        <p:xfrm>
          <a:off x="5275420" y="3065593"/>
          <a:ext cx="4681331" cy="2944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rgbClr val="00827B"/>
                </a:solidFill>
              </a:rPr>
              <a:t>Udenlandske investorers andel af totalmarkedet er steget kraftigt</a:t>
            </a:r>
          </a:p>
        </p:txBody>
      </p:sp>
      <p:pic>
        <p:nvPicPr>
          <p:cNvPr id="20" name="Billede 19"/>
          <p:cNvPicPr>
            <a:picLocks noChangeAspect="1"/>
          </p:cNvPicPr>
          <p:nvPr/>
        </p:nvPicPr>
        <p:blipFill rotWithShape="1">
          <a:blip r:embed="rId4"/>
          <a:srcRect l="74770" t="29782" b="25707"/>
          <a:stretch/>
        </p:blipFill>
        <p:spPr>
          <a:xfrm>
            <a:off x="8393117" y="4537720"/>
            <a:ext cx="1223240" cy="1400250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1310506" y="3733981"/>
            <a:ext cx="4847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31%</a:t>
            </a:r>
            <a:endParaRPr lang="da-DK" sz="1000" dirty="0"/>
          </a:p>
        </p:txBody>
      </p:sp>
      <p:sp>
        <p:nvSpPr>
          <p:cNvPr id="23" name="Tekstfelt 22"/>
          <p:cNvSpPr txBox="1"/>
          <p:nvPr/>
        </p:nvSpPr>
        <p:spPr>
          <a:xfrm>
            <a:off x="3898385" y="5254923"/>
            <a:ext cx="4847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69%</a:t>
            </a:r>
            <a:endParaRPr lang="da-DK" sz="1000" dirty="0"/>
          </a:p>
        </p:txBody>
      </p:sp>
      <p:sp>
        <p:nvSpPr>
          <p:cNvPr id="24" name="Tekstfelt 23"/>
          <p:cNvSpPr txBox="1"/>
          <p:nvPr/>
        </p:nvSpPr>
        <p:spPr>
          <a:xfrm>
            <a:off x="5235594" y="4628631"/>
            <a:ext cx="4847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52%</a:t>
            </a:r>
            <a:endParaRPr lang="da-DK" sz="1000" dirty="0"/>
          </a:p>
        </p:txBody>
      </p:sp>
      <p:sp>
        <p:nvSpPr>
          <p:cNvPr id="25" name="Tekstfelt 24"/>
          <p:cNvSpPr txBox="1"/>
          <p:nvPr/>
        </p:nvSpPr>
        <p:spPr>
          <a:xfrm>
            <a:off x="2559109" y="267473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2014</a:t>
            </a:r>
            <a:endParaRPr lang="da-DK" sz="1600" dirty="0"/>
          </a:p>
        </p:txBody>
      </p:sp>
      <p:sp>
        <p:nvSpPr>
          <p:cNvPr id="26" name="Tekstfelt 25"/>
          <p:cNvSpPr txBox="1"/>
          <p:nvPr/>
        </p:nvSpPr>
        <p:spPr>
          <a:xfrm>
            <a:off x="6648619" y="267473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2015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9115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2"/>
          <a:srcRect l="4" r="41906" b="-1262"/>
          <a:stretch/>
        </p:blipFill>
        <p:spPr>
          <a:xfrm>
            <a:off x="1605926" y="3066629"/>
            <a:ext cx="2621779" cy="3020319"/>
          </a:xfrm>
          <a:prstGeom prst="rect">
            <a:avLst/>
          </a:prstGeom>
        </p:spPr>
      </p:pic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495436"/>
              </p:ext>
            </p:extLst>
          </p:nvPr>
        </p:nvGraphicFramePr>
        <p:xfrm>
          <a:off x="5450553" y="3208230"/>
          <a:ext cx="4506197" cy="268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rgbClr val="00827B"/>
                </a:solidFill>
              </a:rPr>
              <a:t>Stærk stigning i </a:t>
            </a:r>
            <a:r>
              <a:rPr lang="da-DK" sz="2400" dirty="0" err="1">
                <a:solidFill>
                  <a:srgbClr val="00827B"/>
                </a:solidFill>
              </a:rPr>
              <a:t>value-add</a:t>
            </a:r>
            <a:r>
              <a:rPr lang="da-DK" sz="2400" dirty="0">
                <a:solidFill>
                  <a:srgbClr val="00827B"/>
                </a:solidFill>
              </a:rPr>
              <a:t> og opportunistiske investeringer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2559109" y="267473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2014</a:t>
            </a:r>
            <a:endParaRPr lang="da-DK" sz="1600" dirty="0"/>
          </a:p>
        </p:txBody>
      </p:sp>
      <p:sp>
        <p:nvSpPr>
          <p:cNvPr id="18" name="Tekstfelt 17"/>
          <p:cNvSpPr txBox="1"/>
          <p:nvPr/>
        </p:nvSpPr>
        <p:spPr>
          <a:xfrm>
            <a:off x="6648619" y="2674731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 smtClean="0"/>
              <a:t>2015</a:t>
            </a:r>
            <a:endParaRPr lang="da-DK" sz="1600" dirty="0"/>
          </a:p>
        </p:txBody>
      </p:sp>
      <p:sp>
        <p:nvSpPr>
          <p:cNvPr id="19" name="Tekstfelt 18"/>
          <p:cNvSpPr txBox="1"/>
          <p:nvPr/>
        </p:nvSpPr>
        <p:spPr>
          <a:xfrm>
            <a:off x="1511842" y="3440366"/>
            <a:ext cx="4847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19%</a:t>
            </a:r>
            <a:endParaRPr lang="da-DK" sz="1000" dirty="0"/>
          </a:p>
        </p:txBody>
      </p:sp>
      <p:sp>
        <p:nvSpPr>
          <p:cNvPr id="20" name="Tekstfelt 19"/>
          <p:cNvSpPr txBox="1"/>
          <p:nvPr/>
        </p:nvSpPr>
        <p:spPr>
          <a:xfrm>
            <a:off x="2579516" y="3103829"/>
            <a:ext cx="36729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/>
              <a:t>2</a:t>
            </a:r>
            <a:r>
              <a:rPr lang="da-DK" sz="1000" dirty="0" smtClean="0"/>
              <a:t>%</a:t>
            </a:r>
            <a:endParaRPr lang="da-DK" sz="1000" dirty="0"/>
          </a:p>
        </p:txBody>
      </p:sp>
      <p:sp>
        <p:nvSpPr>
          <p:cNvPr id="21" name="Tekstfelt 20"/>
          <p:cNvSpPr txBox="1"/>
          <p:nvPr/>
        </p:nvSpPr>
        <p:spPr>
          <a:xfrm>
            <a:off x="3687839" y="5571170"/>
            <a:ext cx="4847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79%</a:t>
            </a:r>
            <a:endParaRPr lang="da-DK" sz="1000" dirty="0"/>
          </a:p>
        </p:txBody>
      </p:sp>
      <p:sp>
        <p:nvSpPr>
          <p:cNvPr id="22" name="Tekstfelt 21"/>
          <p:cNvSpPr txBox="1"/>
          <p:nvPr/>
        </p:nvSpPr>
        <p:spPr>
          <a:xfrm>
            <a:off x="5208167" y="4453677"/>
            <a:ext cx="4847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30%</a:t>
            </a:r>
            <a:endParaRPr lang="da-DK" sz="1000" dirty="0"/>
          </a:p>
        </p:txBody>
      </p:sp>
      <p:sp>
        <p:nvSpPr>
          <p:cNvPr id="23" name="Tekstfelt 22"/>
          <p:cNvSpPr txBox="1"/>
          <p:nvPr/>
        </p:nvSpPr>
        <p:spPr>
          <a:xfrm>
            <a:off x="6276031" y="3133004"/>
            <a:ext cx="4847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10%</a:t>
            </a:r>
            <a:endParaRPr lang="da-DK" sz="1000" dirty="0"/>
          </a:p>
        </p:txBody>
      </p:sp>
      <p:sp>
        <p:nvSpPr>
          <p:cNvPr id="24" name="Tekstfelt 23"/>
          <p:cNvSpPr txBox="1"/>
          <p:nvPr/>
        </p:nvSpPr>
        <p:spPr>
          <a:xfrm>
            <a:off x="8150147" y="3879506"/>
            <a:ext cx="4847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000" dirty="0" smtClean="0"/>
              <a:t>60%</a:t>
            </a:r>
            <a:endParaRPr lang="da-DK" sz="1000" dirty="0"/>
          </a:p>
        </p:txBody>
      </p:sp>
    </p:spTree>
    <p:extLst>
      <p:ext uri="{BB962C8B-B14F-4D97-AF65-F5344CB8AC3E}">
        <p14:creationId xmlns:p14="http://schemas.microsoft.com/office/powerpoint/2010/main" val="3258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da-DK" dirty="0" smtClean="0"/>
          </a:p>
          <a:p>
            <a:pPr marL="0" indent="0" algn="ctr">
              <a:buNone/>
            </a:pP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7" name="Pladsholder til indhold 8"/>
          <p:cNvSpPr txBox="1">
            <a:spLocks/>
          </p:cNvSpPr>
          <p:nvPr/>
        </p:nvSpPr>
        <p:spPr>
          <a:xfrm>
            <a:off x="849362" y="1469489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 sz="2400" dirty="0" smtClean="0">
                <a:solidFill>
                  <a:srgbClr val="00827B"/>
                </a:solidFill>
                <a:latin typeface="+mj-lt"/>
              </a:rPr>
              <a:t>Priserne stiger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a-DK" sz="2400" dirty="0" smtClean="0">
              <a:solidFill>
                <a:srgbClr val="00827B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a-DK" sz="2400" dirty="0">
              <a:solidFill>
                <a:srgbClr val="00827B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 sz="2400" dirty="0" smtClean="0">
                <a:solidFill>
                  <a:srgbClr val="00827B"/>
                </a:solidFill>
                <a:latin typeface="+mj-lt"/>
              </a:rPr>
              <a:t>Omsætningen stiger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a-DK" sz="2400" dirty="0" smtClean="0">
              <a:solidFill>
                <a:srgbClr val="00827B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a-DK" sz="2400" dirty="0">
              <a:solidFill>
                <a:srgbClr val="00827B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a-DK" sz="2400" dirty="0" smtClean="0">
                <a:solidFill>
                  <a:srgbClr val="00827B"/>
                </a:solidFill>
                <a:latin typeface="+mj-lt"/>
              </a:rPr>
              <a:t>Risikovilligheden stiger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a-DK" sz="2400" dirty="0">
              <a:solidFill>
                <a:srgbClr val="00827B"/>
              </a:solidFill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da-DK" sz="2400" dirty="0" smtClean="0">
              <a:latin typeface="+mj-lt"/>
            </a:endParaRPr>
          </a:p>
          <a:p>
            <a:pPr algn="ctr"/>
            <a:endParaRPr lang="da-DK" dirty="0">
              <a:latin typeface="+mj-lt"/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</p:spTree>
    <p:extLst>
      <p:ext uri="{BB962C8B-B14F-4D97-AF65-F5344CB8AC3E}">
        <p14:creationId xmlns:p14="http://schemas.microsoft.com/office/powerpoint/2010/main" val="19926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304" y="2101954"/>
            <a:ext cx="6192078" cy="4582137"/>
          </a:xfrm>
          <a:prstGeom prst="rect">
            <a:avLst/>
          </a:prstGeom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735062" y="1199601"/>
            <a:ext cx="9221688" cy="1227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sz="2400" dirty="0">
              <a:solidFill>
                <a:srgbClr val="00827B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rgbClr val="00827B"/>
                </a:solidFill>
              </a:rPr>
              <a:t>Er investeringsmarkedet ude af trit med de fundamentale økonomiske faktorer?</a:t>
            </a:r>
            <a:endParaRPr lang="da-DK" sz="2400" dirty="0">
              <a:solidFill>
                <a:srgbClr val="008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35063" y="1173797"/>
            <a:ext cx="9221688" cy="747282"/>
          </a:xfrm>
        </p:spPr>
        <p:txBody>
          <a:bodyPr>
            <a:noAutofit/>
          </a:bodyPr>
          <a:lstStyle/>
          <a:p>
            <a:r>
              <a:rPr lang="da-DK" sz="2400" dirty="0" smtClean="0">
                <a:solidFill>
                  <a:srgbClr val="00827B"/>
                </a:solidFill>
              </a:rPr>
              <a:t/>
            </a:r>
            <a:br>
              <a:rPr lang="da-DK" sz="2400" dirty="0" smtClean="0">
                <a:solidFill>
                  <a:srgbClr val="00827B"/>
                </a:solidFill>
              </a:rPr>
            </a:br>
            <a:endParaRPr lang="da-DK" sz="2400" dirty="0">
              <a:solidFill>
                <a:srgbClr val="00827B"/>
              </a:solidFill>
            </a:endParaRP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934993"/>
              </p:ext>
            </p:extLst>
          </p:nvPr>
        </p:nvGraphicFramePr>
        <p:xfrm>
          <a:off x="1783674" y="2272937"/>
          <a:ext cx="7124464" cy="395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el 1"/>
          <p:cNvSpPr txBox="1">
            <a:spLocks/>
          </p:cNvSpPr>
          <p:nvPr/>
        </p:nvSpPr>
        <p:spPr>
          <a:xfrm>
            <a:off x="735062" y="1199601"/>
            <a:ext cx="9221688" cy="12270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rgbClr val="00827B"/>
                </a:solidFill>
              </a:rPr>
              <a:t>Med det nuværende renteniveau er investeringsejendomme (generelt) ikke for dyrt prisfastsatte</a:t>
            </a:r>
          </a:p>
        </p:txBody>
      </p:sp>
    </p:spTree>
    <p:extLst>
      <p:ext uri="{BB962C8B-B14F-4D97-AF65-F5344CB8AC3E}">
        <p14:creationId xmlns:p14="http://schemas.microsoft.com/office/powerpoint/2010/main" val="4784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rgbClr val="00827B"/>
                </a:solidFill>
              </a:rPr>
              <a:t>Det risikojusterede afkast på ejendomsinvesteringer er attraktivt</a:t>
            </a: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678075"/>
              </p:ext>
            </p:extLst>
          </p:nvPr>
        </p:nvGraphicFramePr>
        <p:xfrm>
          <a:off x="735062" y="2863850"/>
          <a:ext cx="8765300" cy="182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4" imgW="8801188" imgH="1828800" progId="Excel.Sheet.12">
                  <p:embed/>
                </p:oleObj>
              </mc:Choice>
              <mc:Fallback>
                <p:oleObj name="Worksheet" r:id="rId4" imgW="8801188" imgH="18288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5062" y="2863850"/>
                        <a:ext cx="8765300" cy="182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llipse 1"/>
          <p:cNvSpPr/>
          <p:nvPr/>
        </p:nvSpPr>
        <p:spPr>
          <a:xfrm>
            <a:off x="4939749" y="3836504"/>
            <a:ext cx="2932042" cy="52677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75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5061" y="335857"/>
            <a:ext cx="9221689" cy="1461188"/>
          </a:xfrm>
        </p:spPr>
        <p:txBody>
          <a:bodyPr>
            <a:normAutofit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735059" y="2716386"/>
            <a:ext cx="4357641" cy="3711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600" dirty="0" smtClean="0"/>
              <a:t>Udlejningsmarkedet vil fortsat være anæmisk.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 smtClean="0"/>
              <a:t>… men et fortsat meget lave renteniveau under-støtter ejendomsinvesteringsmarkedet.</a:t>
            </a:r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600" dirty="0" smtClean="0"/>
              <a:t>… en inflationært drevet rentestigning er ikke den største risiko for investeringsmarkedet. Inflation vil være forårsaget af en gunstig økonomisk udvikling med stigende beskæftigelse og privatforbrug, hvilket gavner både tomgang og lejepriser.</a:t>
            </a:r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600" dirty="0" smtClean="0"/>
              <a:t>… selv prisfald på investeringsejendomme på 20 % vil ikke forårsage hverken tvangssalg eller </a:t>
            </a:r>
            <a:r>
              <a:rPr lang="da-DK" sz="1600" dirty="0" err="1" smtClean="0"/>
              <a:t>nævne-værdige</a:t>
            </a:r>
            <a:r>
              <a:rPr lang="da-DK" sz="1600" dirty="0" smtClean="0"/>
              <a:t> tab i den finansielle sektor.</a:t>
            </a:r>
          </a:p>
        </p:txBody>
      </p:sp>
      <p:sp>
        <p:nvSpPr>
          <p:cNvPr id="8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0850" y="2716386"/>
            <a:ext cx="3915900" cy="261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rgbClr val="00827B"/>
                </a:solidFill>
              </a:rPr>
              <a:t>Risiciene forekommer ikke alarmerende</a:t>
            </a:r>
          </a:p>
        </p:txBody>
      </p:sp>
    </p:spTree>
    <p:extLst>
      <p:ext uri="{BB962C8B-B14F-4D97-AF65-F5344CB8AC3E}">
        <p14:creationId xmlns:p14="http://schemas.microsoft.com/office/powerpoint/2010/main" val="9995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indhold 13"/>
          <p:cNvSpPr>
            <a:spLocks noGrp="1"/>
          </p:cNvSpPr>
          <p:nvPr>
            <p:ph idx="1"/>
          </p:nvPr>
        </p:nvSpPr>
        <p:spPr>
          <a:xfrm>
            <a:off x="544562" y="1069439"/>
            <a:ext cx="9221689" cy="4796544"/>
          </a:xfrm>
        </p:spPr>
        <p:txBody>
          <a:bodyPr/>
          <a:lstStyle/>
          <a:p>
            <a:endParaRPr lang="da-DK" dirty="0" smtClean="0">
              <a:latin typeface="+mj-lt"/>
            </a:endParaRPr>
          </a:p>
          <a:p>
            <a:pPr marL="0" indent="0">
              <a:buNone/>
            </a:pPr>
            <a:endParaRPr lang="da-DK" dirty="0" smtClean="0">
              <a:latin typeface="+mj-lt"/>
            </a:endParaRPr>
          </a:p>
          <a:p>
            <a:pPr marL="0" indent="0">
              <a:buNone/>
            </a:pPr>
            <a:endParaRPr lang="da-DK" dirty="0" smtClean="0">
              <a:latin typeface="+mj-lt"/>
            </a:endParaRPr>
          </a:p>
          <a:p>
            <a:pPr marL="0" indent="0" algn="ctr">
              <a:buNone/>
            </a:pPr>
            <a:endParaRPr lang="da-DK" sz="2400" dirty="0">
              <a:solidFill>
                <a:srgbClr val="00827B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da-DK" sz="2400" dirty="0" smtClean="0">
                <a:solidFill>
                  <a:srgbClr val="00827B"/>
                </a:solidFill>
                <a:latin typeface="+mj-lt"/>
              </a:rPr>
              <a:t>Intet er som før finanskrisen ….</a:t>
            </a:r>
          </a:p>
          <a:p>
            <a:pPr marL="0" indent="0" algn="ctr">
              <a:buNone/>
            </a:pPr>
            <a:endParaRPr lang="da-DK" sz="2400" dirty="0">
              <a:solidFill>
                <a:srgbClr val="00827B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da-DK" sz="2400" dirty="0">
                <a:solidFill>
                  <a:srgbClr val="00827B"/>
                </a:solidFill>
                <a:latin typeface="+mj-lt"/>
              </a:rPr>
              <a:t>e</a:t>
            </a:r>
            <a:r>
              <a:rPr lang="da-DK" sz="2400" dirty="0" smtClean="0">
                <a:solidFill>
                  <a:srgbClr val="00827B"/>
                </a:solidFill>
                <a:latin typeface="+mj-lt"/>
              </a:rPr>
              <a:t>ller ser vi ind i den næste boble?</a:t>
            </a:r>
          </a:p>
          <a:p>
            <a:pPr marL="0" indent="0" algn="ctr">
              <a:buNone/>
            </a:pPr>
            <a:endParaRPr lang="da-DK" sz="2400" dirty="0">
              <a:solidFill>
                <a:srgbClr val="00827B"/>
              </a:solidFill>
              <a:latin typeface="+mj-lt"/>
            </a:endParaRPr>
          </a:p>
          <a:p>
            <a:pPr marL="0" indent="0" algn="ctr">
              <a:buNone/>
            </a:pPr>
            <a:endParaRPr lang="da-DK" sz="2400" dirty="0">
              <a:latin typeface="+mj-lt"/>
            </a:endParaRPr>
          </a:p>
        </p:txBody>
      </p:sp>
      <p:sp>
        <p:nvSpPr>
          <p:cNvPr id="10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1003476" y="254181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</p:spTree>
    <p:extLst>
      <p:ext uri="{BB962C8B-B14F-4D97-AF65-F5344CB8AC3E}">
        <p14:creationId xmlns:p14="http://schemas.microsoft.com/office/powerpoint/2010/main" val="18085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5062" y="1946885"/>
            <a:ext cx="9062820" cy="4768796"/>
          </a:xfrm>
        </p:spPr>
        <p:txBody>
          <a:bodyPr/>
          <a:lstStyle/>
          <a:p>
            <a:pPr marL="0" indent="0">
              <a:buNone/>
            </a:pPr>
            <a:endParaRPr lang="da-DK" sz="1600" b="1" dirty="0" smtClean="0"/>
          </a:p>
          <a:p>
            <a:pPr marL="0" indent="0">
              <a:buNone/>
            </a:pPr>
            <a:r>
              <a:rPr lang="da-DK" sz="1600" b="1" dirty="0" smtClean="0"/>
              <a:t>Får vi nogensinde stigninger i kontorlejepriserne? </a:t>
            </a:r>
            <a:r>
              <a:rPr lang="da-DK" sz="1600" dirty="0" smtClean="0"/>
              <a:t>Der er stadig meget betydelige byggemuligheder i attraktive områder, og nybyggeriet stiger, selv om tomgangen ikke falder.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b="1" dirty="0" smtClean="0"/>
              <a:t>Vil vi se en fortsat hastigere funktionel forældelse af den eksisterende kontormasse? </a:t>
            </a:r>
            <a:r>
              <a:rPr lang="da-DK" sz="1600" dirty="0" smtClean="0"/>
              <a:t>Virksomhederne og deres lokalebehov ændrer sig stadig hastigere.</a:t>
            </a:r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600" b="1" dirty="0" smtClean="0"/>
              <a:t>Vil vi se et fortsat faldende arealforbrug pr. medarbejder?</a:t>
            </a:r>
          </a:p>
          <a:p>
            <a:pPr marL="0" indent="0">
              <a:buNone/>
            </a:pPr>
            <a:endParaRPr lang="da-DK" sz="1600" b="1" dirty="0" smtClean="0"/>
          </a:p>
          <a:p>
            <a:pPr marL="0" indent="0">
              <a:buNone/>
            </a:pPr>
            <a:r>
              <a:rPr lang="da-DK" sz="1600" b="1" dirty="0" smtClean="0"/>
              <a:t>Bliver lange lejekontrakter helt umoderne? </a:t>
            </a:r>
            <a:r>
              <a:rPr lang="da-DK" sz="1600" dirty="0" smtClean="0"/>
              <a:t>Skal kontorejendomme være kontorhoteller – og er det så forsvarligt at regne med fuld udlejning på noget tidspunkt?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  <a:endParaRPr lang="da-DK" sz="1200" dirty="0" smtClean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rgbClr val="00827B"/>
                </a:solidFill>
              </a:rPr>
              <a:t>Kontor</a:t>
            </a:r>
            <a:endParaRPr lang="da-DK" sz="2400" dirty="0">
              <a:solidFill>
                <a:srgbClr val="008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5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  <a:endParaRPr lang="da-DK" sz="1200" dirty="0" smtClean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62" y="2753763"/>
            <a:ext cx="4320000" cy="3244114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958" y="2753763"/>
            <a:ext cx="4513793" cy="3244114"/>
          </a:xfrm>
          <a:prstGeom prst="rect">
            <a:avLst/>
          </a:prstGeom>
        </p:spPr>
      </p:pic>
      <p:sp>
        <p:nvSpPr>
          <p:cNvPr id="11" name="Tekstfelt 10"/>
          <p:cNvSpPr txBox="1"/>
          <p:nvPr/>
        </p:nvSpPr>
        <p:spPr>
          <a:xfrm>
            <a:off x="735062" y="2208076"/>
            <a:ext cx="2887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Tomgang, København CBD</a:t>
            </a:r>
            <a:endParaRPr lang="da-DK" sz="1600" dirty="0"/>
          </a:p>
        </p:txBody>
      </p:sp>
      <p:sp>
        <p:nvSpPr>
          <p:cNvPr id="12" name="Tekstfelt 11"/>
          <p:cNvSpPr txBox="1"/>
          <p:nvPr/>
        </p:nvSpPr>
        <p:spPr>
          <a:xfrm>
            <a:off x="5442958" y="2200885"/>
            <a:ext cx="445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Tomgang, Storkøbenhavn ekskl. CBD</a:t>
            </a:r>
            <a:endParaRPr lang="da-DK" sz="1600" dirty="0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rgbClr val="00827B"/>
                </a:solidFill>
              </a:rPr>
              <a:t>Kontor, tomgang</a:t>
            </a:r>
            <a:endParaRPr lang="da-DK" sz="2400" dirty="0">
              <a:solidFill>
                <a:srgbClr val="008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1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5062" y="1946885"/>
            <a:ext cx="9062820" cy="4886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600" b="1" dirty="0" smtClean="0"/>
          </a:p>
          <a:p>
            <a:pPr marL="0" indent="0">
              <a:buNone/>
            </a:pPr>
            <a:r>
              <a:rPr lang="da-DK" sz="1600" b="1" dirty="0" smtClean="0"/>
              <a:t>Er lejepriserne på Strøget kommet ud af trit med ”</a:t>
            </a:r>
            <a:r>
              <a:rPr lang="da-DK" sz="1600" b="1" dirty="0" err="1" smtClean="0"/>
              <a:t>affordability</a:t>
            </a:r>
            <a:r>
              <a:rPr lang="da-DK" sz="1600" b="1" dirty="0" smtClean="0"/>
              <a:t>”?</a:t>
            </a:r>
            <a:r>
              <a:rPr lang="da-DK" sz="1600" dirty="0" smtClean="0"/>
              <a:t> Hvor mange </a:t>
            </a:r>
            <a:r>
              <a:rPr lang="da-DK" sz="1600" dirty="0" err="1" smtClean="0"/>
              <a:t>retailere</a:t>
            </a:r>
            <a:r>
              <a:rPr lang="da-DK" sz="1600" dirty="0" smtClean="0"/>
              <a:t> kan reelt generere en positiv indtjening ved de nuværende lejepriser?</a:t>
            </a:r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600" b="1" dirty="0" smtClean="0"/>
              <a:t>Vil internethandlen overflødiggøre et stort antal butiksarealer med strukturel tomgang til følge?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 smtClean="0"/>
              <a:t>Vi har allerede dagligvarebutikker i Danmark med et samlet areal, som er tilstrækkeligt til at servicere 15-20 mio. indbyggere. </a:t>
            </a:r>
            <a:r>
              <a:rPr lang="da-DK" sz="1600" b="1" dirty="0" smtClean="0"/>
              <a:t>Risikerer man strukturel tomgang?</a:t>
            </a:r>
            <a:endParaRPr lang="da-DK" sz="1600" b="1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  <a:endParaRPr lang="da-DK" sz="1200" dirty="0" smtClean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rgbClr val="00827B"/>
                </a:solidFill>
              </a:rPr>
              <a:t>Butik</a:t>
            </a:r>
            <a:endParaRPr lang="da-DK" sz="2400" dirty="0">
              <a:solidFill>
                <a:srgbClr val="008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  <a:endParaRPr lang="da-DK" sz="1200" dirty="0" smtClean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038" y="2756748"/>
            <a:ext cx="4320000" cy="3242403"/>
          </a:xfrm>
          <a:prstGeom prst="rect">
            <a:avLst/>
          </a:prstGeom>
        </p:spPr>
      </p:pic>
      <p:sp>
        <p:nvSpPr>
          <p:cNvPr id="12" name="Tekstfelt 11"/>
          <p:cNvSpPr txBox="1"/>
          <p:nvPr/>
        </p:nvSpPr>
        <p:spPr>
          <a:xfrm>
            <a:off x="735063" y="2208076"/>
            <a:ext cx="2887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Tomgang, København CBD</a:t>
            </a:r>
            <a:endParaRPr lang="da-DK" sz="1600" dirty="0"/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62" y="2753763"/>
            <a:ext cx="4320000" cy="3244682"/>
          </a:xfrm>
          <a:prstGeom prst="rect">
            <a:avLst/>
          </a:prstGeom>
        </p:spPr>
      </p:pic>
      <p:sp>
        <p:nvSpPr>
          <p:cNvPr id="14" name="Tekstfelt 13"/>
          <p:cNvSpPr txBox="1"/>
          <p:nvPr/>
        </p:nvSpPr>
        <p:spPr>
          <a:xfrm>
            <a:off x="5424696" y="2200885"/>
            <a:ext cx="44597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Tomgang, Storkøbenhavn ekskl. CBD</a:t>
            </a:r>
            <a:endParaRPr lang="da-DK" sz="1600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rgbClr val="00827B"/>
                </a:solidFill>
              </a:rPr>
              <a:t>Butik, tomgang</a:t>
            </a:r>
            <a:endParaRPr lang="da-DK" sz="2400" dirty="0">
              <a:solidFill>
                <a:srgbClr val="008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5062" y="1946885"/>
            <a:ext cx="9062820" cy="4804590"/>
          </a:xfrm>
        </p:spPr>
        <p:txBody>
          <a:bodyPr/>
          <a:lstStyle/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1600" b="1" dirty="0" smtClean="0"/>
              <a:t>Hvor mange af de kommende københavnske familier </a:t>
            </a:r>
            <a:r>
              <a:rPr lang="da-DK" sz="1600" dirty="0" smtClean="0"/>
              <a:t>de næste 10 år kan betale kr. 20.000 om måneden i leje eller kr. 5 mio. for en ejerbolig?</a:t>
            </a:r>
          </a:p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b="1" dirty="0" smtClean="0"/>
              <a:t>Tvinges mellem- og lavindkomstfamilier ud af byen?</a:t>
            </a:r>
            <a:r>
              <a:rPr lang="da-DK" sz="1600" dirty="0" smtClean="0"/>
              <a:t> Og er der tilstrækkelig efterspørgsel efter boliger i højindkomstsegmentet?</a:t>
            </a:r>
          </a:p>
          <a:p>
            <a:pPr marL="0" indent="0">
              <a:buNone/>
            </a:pPr>
            <a:endParaRPr lang="da-DK" sz="1600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  <a:endParaRPr lang="da-DK" sz="1200" dirty="0" smtClean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rgbClr val="00827B"/>
                </a:solidFill>
              </a:rPr>
              <a:t>Bolig</a:t>
            </a:r>
            <a:endParaRPr lang="da-DK" sz="2400" dirty="0">
              <a:solidFill>
                <a:srgbClr val="008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  <a:endParaRPr lang="da-DK" sz="1200" dirty="0" smtClean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62" y="2584444"/>
            <a:ext cx="4320000" cy="311405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3" y="2309601"/>
            <a:ext cx="4320000" cy="3295862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 smtClean="0">
                <a:solidFill>
                  <a:srgbClr val="00827B"/>
                </a:solidFill>
              </a:rPr>
              <a:t>Bolig, opført vs. efterspurgt byggeri (m</a:t>
            </a:r>
            <a:r>
              <a:rPr lang="da-DK" sz="2400" baseline="30000" dirty="0" smtClean="0">
                <a:solidFill>
                  <a:srgbClr val="00827B"/>
                </a:solidFill>
              </a:rPr>
              <a:t>2</a:t>
            </a:r>
            <a:r>
              <a:rPr lang="da-DK" sz="2400" dirty="0" smtClean="0">
                <a:solidFill>
                  <a:srgbClr val="00827B"/>
                </a:solidFill>
              </a:rPr>
              <a:t>)</a:t>
            </a:r>
            <a:endParaRPr lang="da-DK" sz="2400" dirty="0">
              <a:solidFill>
                <a:srgbClr val="008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41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3193" y="2082543"/>
            <a:ext cx="9221689" cy="4796544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sp>
        <p:nvSpPr>
          <p:cNvPr id="8" name="Pladsholder til indhold 2"/>
          <p:cNvSpPr txBox="1">
            <a:spLocks/>
          </p:cNvSpPr>
          <p:nvPr/>
        </p:nvSpPr>
        <p:spPr>
          <a:xfrm>
            <a:off x="703193" y="2716385"/>
            <a:ext cx="4668908" cy="3408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a-DK" sz="1600" dirty="0" smtClean="0"/>
              <a:t>Fortsat </a:t>
            </a:r>
            <a:r>
              <a:rPr lang="da-DK" sz="1600" b="1" dirty="0" smtClean="0"/>
              <a:t>høj transaktionsaktivitet</a:t>
            </a:r>
            <a:r>
              <a:rPr lang="da-DK" sz="1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1600" dirty="0" smtClean="0"/>
              <a:t>Stabile til svagt stigende priser.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1600" b="1" dirty="0" smtClean="0"/>
              <a:t>Internationale investorer </a:t>
            </a:r>
            <a:r>
              <a:rPr lang="da-DK" sz="1600" dirty="0" smtClean="0"/>
              <a:t>vil dominere inden for samtlige segmenter, også kontorsegmentet.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1600" dirty="0" smtClean="0"/>
              <a:t>Danske institutionelle investorer ændrer fokus fra </a:t>
            </a:r>
            <a:r>
              <a:rPr lang="da-DK" sz="1600" dirty="0" err="1" smtClean="0"/>
              <a:t>core</a:t>
            </a:r>
            <a:r>
              <a:rPr lang="da-DK" sz="1600" dirty="0" smtClean="0"/>
              <a:t> til </a:t>
            </a:r>
            <a:r>
              <a:rPr lang="da-DK" sz="1600" b="1" dirty="0" err="1" smtClean="0"/>
              <a:t>value-add</a:t>
            </a:r>
            <a:r>
              <a:rPr lang="da-DK" sz="16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a-DK" sz="16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a-DK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a-DK" sz="16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6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da-DK" sz="16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600" dirty="0" smtClean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735062" y="1199603"/>
            <a:ext cx="9221688" cy="7472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solidFill>
                  <a:srgbClr val="00827B"/>
                </a:solidFill>
              </a:rPr>
              <a:t>Hvad kan vi vente os af markedet i 2016?</a:t>
            </a: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401" y="2716386"/>
            <a:ext cx="4324349" cy="288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sp>
        <p:nvSpPr>
          <p:cNvPr id="9" name="Pladsholder til indhold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</p:spPr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10" name="Rektangel 9"/>
          <p:cNvSpPr/>
          <p:nvPr/>
        </p:nvSpPr>
        <p:spPr>
          <a:xfrm>
            <a:off x="692305" y="3231913"/>
            <a:ext cx="9506257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2400" dirty="0" smtClean="0">
                <a:solidFill>
                  <a:srgbClr val="00827B"/>
                </a:solidFill>
                <a:latin typeface="+mj-lt"/>
              </a:rPr>
              <a:t>2016 bliver (endnu) et godt år for investeringsejendomme.</a:t>
            </a:r>
          </a:p>
          <a:p>
            <a:pPr algn="ctr"/>
            <a:endParaRPr lang="da-DK" sz="2400" dirty="0">
              <a:solidFill>
                <a:srgbClr val="00827B"/>
              </a:solidFill>
              <a:latin typeface="+mj-lt"/>
            </a:endParaRPr>
          </a:p>
          <a:p>
            <a:pPr algn="ctr"/>
            <a:r>
              <a:rPr lang="da-DK" sz="2400" dirty="0" smtClean="0">
                <a:solidFill>
                  <a:srgbClr val="00827B"/>
                </a:solidFill>
                <a:latin typeface="+mj-lt"/>
              </a:rPr>
              <a:t>Men prisfastsættelsen bliver fortsat mere aggressiv, og risiciene er stigende.</a:t>
            </a:r>
          </a:p>
          <a:p>
            <a:pPr algn="ctr"/>
            <a:endParaRPr lang="da-DK" sz="2000" dirty="0">
              <a:solidFill>
                <a:srgbClr val="00827B"/>
              </a:solidFill>
              <a:latin typeface="+mj-lt"/>
            </a:endParaRPr>
          </a:p>
          <a:p>
            <a:pPr algn="ctr"/>
            <a:endParaRPr lang="da-DK" sz="2000" dirty="0">
              <a:solidFill>
                <a:srgbClr val="00827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42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sp>
        <p:nvSpPr>
          <p:cNvPr id="6" name="Rektangel 5"/>
          <p:cNvSpPr/>
          <p:nvPr/>
        </p:nvSpPr>
        <p:spPr>
          <a:xfrm>
            <a:off x="591466" y="3231913"/>
            <a:ext cx="9707979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2400" dirty="0" smtClean="0">
                <a:solidFill>
                  <a:srgbClr val="00827B"/>
                </a:solidFill>
                <a:latin typeface="+mj-lt"/>
              </a:rPr>
              <a:t>Globalt er næsten kr. 20.000 mia. placeret i obligationer med negativ rente.</a:t>
            </a:r>
          </a:p>
          <a:p>
            <a:pPr algn="ctr"/>
            <a:endParaRPr lang="da-DK" sz="2400" dirty="0">
              <a:solidFill>
                <a:srgbClr val="00827B"/>
              </a:solidFill>
              <a:latin typeface="+mj-lt"/>
            </a:endParaRPr>
          </a:p>
          <a:p>
            <a:pPr algn="ctr"/>
            <a:r>
              <a:rPr lang="da-DK" sz="2400" dirty="0" smtClean="0">
                <a:solidFill>
                  <a:srgbClr val="00827B"/>
                </a:solidFill>
                <a:latin typeface="+mj-lt"/>
              </a:rPr>
              <a:t>Derfor sker en massiv </a:t>
            </a:r>
            <a:r>
              <a:rPr lang="da-DK" sz="2400" dirty="0" err="1" smtClean="0">
                <a:solidFill>
                  <a:srgbClr val="00827B"/>
                </a:solidFill>
                <a:latin typeface="+mj-lt"/>
              </a:rPr>
              <a:t>reallokering</a:t>
            </a:r>
            <a:r>
              <a:rPr lang="da-DK" sz="2400" dirty="0" smtClean="0">
                <a:solidFill>
                  <a:srgbClr val="00827B"/>
                </a:solidFill>
                <a:latin typeface="+mj-lt"/>
              </a:rPr>
              <a:t> mod alternative investeringer.</a:t>
            </a:r>
          </a:p>
          <a:p>
            <a:pPr algn="ctr"/>
            <a:endParaRPr lang="da-DK" sz="2000" dirty="0">
              <a:solidFill>
                <a:srgbClr val="00827B"/>
              </a:solidFill>
              <a:latin typeface="+mj-lt"/>
            </a:endParaRPr>
          </a:p>
          <a:p>
            <a:pPr algn="ctr"/>
            <a:endParaRPr lang="da-DK" sz="2000" dirty="0">
              <a:solidFill>
                <a:srgbClr val="00827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8035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sp>
        <p:nvSpPr>
          <p:cNvPr id="6" name="Rektangel 5"/>
          <p:cNvSpPr/>
          <p:nvPr/>
        </p:nvSpPr>
        <p:spPr>
          <a:xfrm>
            <a:off x="735061" y="2716386"/>
            <a:ext cx="55818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827B"/>
                </a:solidFill>
                <a:latin typeface="+mj-lt"/>
              </a:rPr>
              <a:t>“[Fed </a:t>
            </a:r>
            <a:r>
              <a:rPr lang="en-US" sz="2400" dirty="0">
                <a:solidFill>
                  <a:srgbClr val="00827B"/>
                </a:solidFill>
                <a:latin typeface="+mj-lt"/>
              </a:rPr>
              <a:t>policy </a:t>
            </a:r>
            <a:r>
              <a:rPr lang="en-US" sz="2400" dirty="0" smtClean="0">
                <a:solidFill>
                  <a:srgbClr val="00827B"/>
                </a:solidFill>
                <a:latin typeface="+mj-lt"/>
              </a:rPr>
              <a:t>has] created </a:t>
            </a:r>
            <a:r>
              <a:rPr lang="en-US" sz="2400" dirty="0">
                <a:solidFill>
                  <a:srgbClr val="00827B"/>
                </a:solidFill>
                <a:latin typeface="+mj-lt"/>
              </a:rPr>
              <a:t>artificially high current returns at the expense of future returns”</a:t>
            </a:r>
            <a:endParaRPr lang="da-DK" sz="2400" dirty="0">
              <a:solidFill>
                <a:srgbClr val="00827B"/>
              </a:solidFill>
              <a:latin typeface="+mj-lt"/>
            </a:endParaRPr>
          </a:p>
          <a:p>
            <a:pPr algn="ctr"/>
            <a:endParaRPr lang="da-DK" sz="2400" dirty="0">
              <a:solidFill>
                <a:srgbClr val="00827B"/>
              </a:solidFill>
              <a:latin typeface="+mj-lt"/>
            </a:endParaRPr>
          </a:p>
          <a:p>
            <a:pPr algn="ctr"/>
            <a:endParaRPr lang="da-DK" sz="2400" dirty="0">
              <a:solidFill>
                <a:srgbClr val="00827B"/>
              </a:solidFill>
              <a:latin typeface="+mj-lt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67" y="2716386"/>
            <a:ext cx="2031616" cy="2885403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1003476" y="4159087"/>
            <a:ext cx="44293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i="1" dirty="0" smtClean="0"/>
              <a:t>- David </a:t>
            </a:r>
            <a:r>
              <a:rPr lang="da-DK" sz="1600" i="1" dirty="0" err="1" smtClean="0"/>
              <a:t>Malpass</a:t>
            </a:r>
            <a:r>
              <a:rPr lang="da-DK" sz="1600" i="1" dirty="0" smtClean="0"/>
              <a:t>, september 2014</a:t>
            </a:r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306069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35062" y="1199603"/>
            <a:ext cx="9221688" cy="747282"/>
          </a:xfrm>
        </p:spPr>
        <p:txBody>
          <a:bodyPr anchor="t">
            <a:noAutofit/>
          </a:bodyPr>
          <a:lstStyle/>
          <a:p>
            <a:r>
              <a:rPr lang="da-DK" sz="2400" kern="0" dirty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En boble er, når prisstigninger ikke kan forklares med fundamentale investeringsanalyser, men skyldes irrationel adfærd</a:t>
            </a:r>
            <a:endParaRPr lang="da-DK" sz="2400" dirty="0">
              <a:solidFill>
                <a:srgbClr val="00827B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89" y="2499763"/>
            <a:ext cx="9228420" cy="39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5062" y="4873507"/>
            <a:ext cx="4285431" cy="1736844"/>
          </a:xfrm>
          <a:noFill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71376" indent="-271376">
              <a:buNone/>
              <a:defRPr/>
            </a:pPr>
            <a:r>
              <a:rPr lang="da-DK" altLang="sv-SE" sz="2849" dirty="0" smtClean="0">
                <a:solidFill>
                  <a:srgbClr val="007B82"/>
                </a:solidFill>
                <a:latin typeface="Calibri Light" panose="020F0302020204030204" pitchFamily="34" charset="0"/>
              </a:rPr>
              <a:t>Peter Winther</a:t>
            </a:r>
          </a:p>
          <a:p>
            <a:pPr marL="271376" indent="-271376">
              <a:spcBef>
                <a:spcPts val="600"/>
              </a:spcBef>
              <a:buNone/>
              <a:defRPr/>
            </a:pPr>
            <a:r>
              <a:rPr lang="da-DK" altLang="sv-SE" sz="1600" dirty="0" smtClean="0">
                <a:latin typeface="Calibri Light" panose="020F0302020204030204" pitchFamily="34" charset="0"/>
              </a:rPr>
              <a:t>Partner, adm. direktør, MRICS</a:t>
            </a:r>
          </a:p>
          <a:p>
            <a:pPr marL="271376" indent="-271376">
              <a:spcBef>
                <a:spcPts val="600"/>
              </a:spcBef>
              <a:buNone/>
              <a:defRPr/>
            </a:pPr>
            <a:r>
              <a:rPr lang="da-DK" altLang="sv-SE" sz="1600" dirty="0" smtClean="0">
                <a:latin typeface="Calibri Light" panose="020F0302020204030204" pitchFamily="34" charset="0"/>
              </a:rPr>
              <a:t>E: pw@sadolin-albaek.dk</a:t>
            </a:r>
          </a:p>
          <a:p>
            <a:pPr marL="271376" indent="-271376">
              <a:spcBef>
                <a:spcPts val="600"/>
              </a:spcBef>
              <a:buNone/>
              <a:defRPr/>
            </a:pPr>
            <a:r>
              <a:rPr lang="da-DK" altLang="sv-SE" sz="1600" dirty="0" smtClean="0">
                <a:latin typeface="Calibri Light" panose="020F0302020204030204" pitchFamily="34" charset="0"/>
              </a:rPr>
              <a:t>T: 70 11 66 55</a:t>
            </a:r>
          </a:p>
          <a:p>
            <a:pPr marL="271376" indent="-271376">
              <a:spcBef>
                <a:spcPts val="600"/>
              </a:spcBef>
              <a:buNone/>
              <a:defRPr/>
            </a:pPr>
            <a:r>
              <a:rPr lang="da-DK" altLang="sv-SE" sz="1600" dirty="0" smtClean="0">
                <a:latin typeface="Calibri Light" panose="020F0302020204030204" pitchFamily="34" charset="0"/>
              </a:rPr>
              <a:t>M: 28 19 66 76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7" y="1073918"/>
            <a:ext cx="10728000" cy="3389258"/>
          </a:xfrm>
          <a:prstGeom prst="rect">
            <a:avLst/>
          </a:prstGeom>
        </p:spPr>
      </p:pic>
      <p:sp>
        <p:nvSpPr>
          <p:cNvPr id="5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</p:spPr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96652" y="4873507"/>
            <a:ext cx="5209355" cy="1736844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376" indent="-271376" algn="r">
              <a:buFont typeface="Arial" panose="020B0604020202020204" pitchFamily="34" charset="0"/>
              <a:buNone/>
              <a:defRPr/>
            </a:pPr>
            <a:r>
              <a:rPr lang="da-DK" altLang="sv-SE" sz="2849" dirty="0" smtClean="0">
                <a:solidFill>
                  <a:srgbClr val="007B82"/>
                </a:solidFill>
                <a:latin typeface="Calibri Light" panose="020F0302020204030204" pitchFamily="34" charset="0"/>
              </a:rPr>
              <a:t>Besøg os på vores hjemmeside:</a:t>
            </a:r>
          </a:p>
          <a:p>
            <a:pPr marL="271376" indent="-271376" algn="r">
              <a:buFont typeface="Arial" panose="020B0604020202020204" pitchFamily="34" charset="0"/>
              <a:buNone/>
              <a:defRPr/>
            </a:pPr>
            <a:endParaRPr lang="da-DK" altLang="sv-SE" sz="2849" dirty="0" smtClean="0">
              <a:solidFill>
                <a:srgbClr val="007B82"/>
              </a:solidFill>
              <a:latin typeface="Calibri Light" panose="020F0302020204030204" pitchFamily="34" charset="0"/>
            </a:endParaRPr>
          </a:p>
          <a:p>
            <a:pPr marL="271376" indent="-271376" algn="r">
              <a:buFont typeface="Arial" panose="020B0604020202020204" pitchFamily="34" charset="0"/>
              <a:buNone/>
              <a:defRPr/>
            </a:pPr>
            <a:r>
              <a:rPr lang="da-DK" altLang="sv-SE" sz="3200" dirty="0">
                <a:solidFill>
                  <a:srgbClr val="007B82"/>
                </a:solidFill>
                <a:latin typeface="Calibri Light" panose="020F0302020204030204" pitchFamily="34" charset="0"/>
              </a:rPr>
              <a:t>s</a:t>
            </a:r>
            <a:r>
              <a:rPr lang="da-DK" altLang="sv-SE" sz="3200" dirty="0" smtClean="0">
                <a:solidFill>
                  <a:srgbClr val="007B82"/>
                </a:solidFill>
                <a:latin typeface="Calibri Light" panose="020F0302020204030204" pitchFamily="34" charset="0"/>
              </a:rPr>
              <a:t>adolin-albaek.dk</a:t>
            </a:r>
          </a:p>
          <a:p>
            <a:pPr marL="271376" indent="-271376" algn="r">
              <a:buFont typeface="Arial" panose="020B0604020202020204" pitchFamily="34" charset="0"/>
              <a:buNone/>
              <a:defRPr/>
            </a:pPr>
            <a:endParaRPr lang="da-DK" altLang="sv-SE" sz="2849" dirty="0" smtClean="0">
              <a:solidFill>
                <a:srgbClr val="007B82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9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5062" y="1199603"/>
            <a:ext cx="9221688" cy="747282"/>
          </a:xfrm>
        </p:spPr>
        <p:txBody>
          <a:bodyPr anchor="t">
            <a:noAutofit/>
          </a:bodyPr>
          <a:lstStyle/>
          <a:p>
            <a:r>
              <a:rPr lang="da-DK" sz="2400" kern="0" dirty="0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Bobler kan forklares med ”the </a:t>
            </a:r>
            <a:r>
              <a:rPr lang="da-DK" sz="2400" kern="0" dirty="0" err="1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Greater</a:t>
            </a:r>
            <a:r>
              <a:rPr lang="da-DK" sz="2400" kern="0" dirty="0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400" kern="0" dirty="0" err="1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F</a:t>
            </a:r>
            <a:r>
              <a:rPr lang="da-DK" sz="2400" kern="0" dirty="0" err="1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ool</a:t>
            </a:r>
            <a:r>
              <a:rPr lang="da-DK" sz="2400" kern="0" dirty="0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2400" kern="0" dirty="0" err="1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Theory</a:t>
            </a:r>
            <a:r>
              <a:rPr lang="da-DK" sz="2400" kern="0" dirty="0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”</a:t>
            </a:r>
            <a:endParaRPr lang="da-DK" sz="2400" dirty="0">
              <a:solidFill>
                <a:srgbClr val="00827B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sp>
        <p:nvSpPr>
          <p:cNvPr id="2" name="Ellipse 1"/>
          <p:cNvSpPr/>
          <p:nvPr/>
        </p:nvSpPr>
        <p:spPr>
          <a:xfrm>
            <a:off x="1948543" y="2569029"/>
            <a:ext cx="3135086" cy="3135085"/>
          </a:xfrm>
          <a:prstGeom prst="ellipse">
            <a:avLst/>
          </a:prstGeom>
          <a:noFill/>
          <a:ln w="76200">
            <a:solidFill>
              <a:srgbClr val="008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/>
          <p:cNvSpPr/>
          <p:nvPr/>
        </p:nvSpPr>
        <p:spPr>
          <a:xfrm>
            <a:off x="4191000" y="2569029"/>
            <a:ext cx="3135086" cy="3135085"/>
          </a:xfrm>
          <a:prstGeom prst="ellipse">
            <a:avLst/>
          </a:prstGeom>
          <a:noFill/>
          <a:ln w="76200">
            <a:solidFill>
              <a:srgbClr val="008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Ellipse 2"/>
          <p:cNvSpPr/>
          <p:nvPr/>
        </p:nvSpPr>
        <p:spPr>
          <a:xfrm>
            <a:off x="4191000" y="3069771"/>
            <a:ext cx="892629" cy="2111829"/>
          </a:xfrm>
          <a:prstGeom prst="ellipse">
            <a:avLst/>
          </a:prstGeom>
          <a:solidFill>
            <a:srgbClr val="0082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2667234" y="3627087"/>
            <a:ext cx="152376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DOING </a:t>
            </a:r>
          </a:p>
          <a:p>
            <a:pPr algn="ctr"/>
            <a:r>
              <a:rPr lang="da-DK" dirty="0" smtClean="0"/>
              <a:t>SOMETHING</a:t>
            </a:r>
          </a:p>
          <a:p>
            <a:pPr algn="ctr"/>
            <a:r>
              <a:rPr lang="da-DK" dirty="0" smtClean="0"/>
              <a:t>STUPID</a:t>
            </a:r>
            <a:endParaRPr lang="da-DK" dirty="0"/>
          </a:p>
        </p:txBody>
      </p:sp>
      <p:sp>
        <p:nvSpPr>
          <p:cNvPr id="11" name="Tekstfelt 10"/>
          <p:cNvSpPr txBox="1"/>
          <p:nvPr/>
        </p:nvSpPr>
        <p:spPr>
          <a:xfrm>
            <a:off x="5127406" y="3637973"/>
            <a:ext cx="1523766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HOPING</a:t>
            </a:r>
          </a:p>
          <a:p>
            <a:pPr algn="ctr"/>
            <a:r>
              <a:rPr lang="da-DK" dirty="0" smtClean="0"/>
              <a:t>SOMEONE ELSE IS DUMBER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200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25" y="601282"/>
            <a:ext cx="6132857" cy="621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6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da-DK" sz="2400" kern="0" dirty="0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da-DK" sz="2400" kern="0" dirty="0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da-DK" sz="2400" kern="0" dirty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da-DK" sz="2400" kern="0" dirty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da-DK" sz="2400" kern="0" dirty="0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Investorer før finanskrisen</a:t>
            </a:r>
            <a:endParaRPr lang="da-DK" sz="2400" dirty="0">
              <a:solidFill>
                <a:srgbClr val="00827B"/>
              </a:solidFill>
            </a:endParaRPr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a-DK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1600" dirty="0" smtClean="0"/>
              <a:t>Danske og islandske private investorer.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1600" dirty="0" smtClean="0"/>
              <a:t>Typisk finansieret med minimum </a:t>
            </a:r>
            <a:r>
              <a:rPr lang="da-DK" sz="1600" b="1" dirty="0" smtClean="0"/>
              <a:t>90 %</a:t>
            </a:r>
            <a:r>
              <a:rPr lang="da-DK" sz="1600" dirty="0" smtClean="0"/>
              <a:t> fremmedkapital.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da-DK" sz="1600" dirty="0" smtClean="0"/>
              <a:t>Gennemsnitligt direkte afkast </a:t>
            </a:r>
            <a:r>
              <a:rPr lang="da-DK" sz="1600" b="1" dirty="0" smtClean="0"/>
              <a:t>200 </a:t>
            </a:r>
            <a:r>
              <a:rPr lang="da-DK" sz="1600" dirty="0" smtClean="0"/>
              <a:t>– </a:t>
            </a:r>
            <a:r>
              <a:rPr lang="da-DK" sz="1600" b="1" dirty="0" smtClean="0"/>
              <a:t>300 bp </a:t>
            </a:r>
            <a:r>
              <a:rPr lang="da-DK" sz="1600" dirty="0" smtClean="0"/>
              <a:t>under finansieringsrenten.</a:t>
            </a:r>
            <a:endParaRPr lang="da-DK" sz="1600" dirty="0"/>
          </a:p>
          <a:p>
            <a:endParaRPr lang="da-DK" sz="16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54181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49" y="2305878"/>
            <a:ext cx="2039864" cy="114824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88" y="3602866"/>
            <a:ext cx="2039864" cy="1074737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149" y="4826345"/>
            <a:ext cx="2049803" cy="112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35062" y="2031853"/>
            <a:ext cx="6719286" cy="4796544"/>
          </a:xfrm>
        </p:spPr>
        <p:txBody>
          <a:bodyPr>
            <a:normAutofit/>
          </a:bodyPr>
          <a:lstStyle/>
          <a:p>
            <a:endParaRPr lang="da-DK" sz="1400" dirty="0" smtClean="0"/>
          </a:p>
          <a:p>
            <a:r>
              <a:rPr lang="da-DK" sz="1600" dirty="0" smtClean="0"/>
              <a:t>Institutionelle investorer, </a:t>
            </a:r>
            <a:r>
              <a:rPr lang="da-DK" sz="1600" dirty="0" err="1" smtClean="0"/>
              <a:t>UHNWIs</a:t>
            </a:r>
            <a:r>
              <a:rPr lang="da-DK" sz="1600" dirty="0" smtClean="0"/>
              <a:t>, eller fonde, bakket op af institutionelle investorer, </a:t>
            </a:r>
            <a:r>
              <a:rPr lang="da-DK" sz="1600" dirty="0" err="1" smtClean="0"/>
              <a:t>sovereign</a:t>
            </a:r>
            <a:r>
              <a:rPr lang="da-DK" sz="1600" dirty="0" smtClean="0"/>
              <a:t> </a:t>
            </a:r>
            <a:r>
              <a:rPr lang="da-DK" sz="1600" dirty="0" err="1" smtClean="0"/>
              <a:t>wealth</a:t>
            </a:r>
            <a:r>
              <a:rPr lang="da-DK" sz="1600" dirty="0" smtClean="0"/>
              <a:t> funds, </a:t>
            </a:r>
            <a:r>
              <a:rPr lang="da-DK" sz="1600" dirty="0" err="1" smtClean="0"/>
              <a:t>university</a:t>
            </a:r>
            <a:r>
              <a:rPr lang="da-DK" sz="1600" dirty="0" smtClean="0"/>
              <a:t> </a:t>
            </a:r>
            <a:r>
              <a:rPr lang="da-DK" sz="1600" dirty="0" err="1" smtClean="0"/>
              <a:t>endowments</a:t>
            </a:r>
            <a:r>
              <a:rPr lang="da-DK" sz="1600" dirty="0" smtClean="0"/>
              <a:t> og </a:t>
            </a:r>
            <a:r>
              <a:rPr lang="da-DK" sz="1600" dirty="0" err="1" smtClean="0"/>
              <a:t>UHNWIs</a:t>
            </a:r>
            <a:r>
              <a:rPr lang="da-DK" sz="1600" dirty="0" smtClean="0"/>
              <a:t>.</a:t>
            </a:r>
          </a:p>
          <a:p>
            <a:endParaRPr lang="da-DK" sz="1600" dirty="0"/>
          </a:p>
          <a:p>
            <a:r>
              <a:rPr lang="da-DK" sz="1600" dirty="0" smtClean="0"/>
              <a:t>Typisk minimum </a:t>
            </a:r>
            <a:r>
              <a:rPr lang="da-DK" sz="1600" b="1" dirty="0" smtClean="0"/>
              <a:t>40 %</a:t>
            </a:r>
            <a:r>
              <a:rPr lang="da-DK" sz="1600" dirty="0" smtClean="0"/>
              <a:t> egenfinansiering.</a:t>
            </a:r>
          </a:p>
          <a:p>
            <a:endParaRPr lang="da-DK" sz="1600" dirty="0"/>
          </a:p>
          <a:p>
            <a:r>
              <a:rPr lang="da-DK" sz="1600" dirty="0" smtClean="0"/>
              <a:t>Gennemsnitligt direkte afkast </a:t>
            </a:r>
            <a:r>
              <a:rPr lang="da-DK" sz="1600" b="1" dirty="0" smtClean="0"/>
              <a:t>200 </a:t>
            </a:r>
            <a:r>
              <a:rPr lang="da-DK" sz="1600" dirty="0"/>
              <a:t>– </a:t>
            </a:r>
            <a:r>
              <a:rPr lang="da-DK" sz="1600" b="1" dirty="0" smtClean="0"/>
              <a:t>300 bp</a:t>
            </a:r>
            <a:r>
              <a:rPr lang="da-DK" sz="1600" dirty="0" smtClean="0"/>
              <a:t> over finansieringsrenten</a:t>
            </a:r>
          </a:p>
          <a:p>
            <a:endParaRPr lang="da-DK" sz="1600" dirty="0"/>
          </a:p>
          <a:p>
            <a:endParaRPr lang="da-DK" sz="16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</p:spPr>
        <p:txBody>
          <a:bodyPr anchor="t">
            <a:noAutofit/>
          </a:bodyPr>
          <a:lstStyle/>
          <a:p>
            <a:r>
              <a:rPr lang="da-DK" sz="2400" kern="0" dirty="0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da-DK" sz="2400" kern="0" dirty="0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da-DK" sz="2400" kern="0" dirty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da-DK" sz="2400" kern="0" dirty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da-DK" sz="2400" kern="0" dirty="0" smtClean="0">
                <a:solidFill>
                  <a:srgbClr val="00827B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Investorer i dag</a:t>
            </a:r>
            <a:endParaRPr lang="da-DK" sz="2400" dirty="0">
              <a:solidFill>
                <a:srgbClr val="00827B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53" y="2425148"/>
            <a:ext cx="2158569" cy="11330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53" y="3687900"/>
            <a:ext cx="2158569" cy="10828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52" y="4900472"/>
            <a:ext cx="2158569" cy="10630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457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5062" y="1199603"/>
            <a:ext cx="9221688" cy="747282"/>
          </a:xfrm>
        </p:spPr>
        <p:txBody>
          <a:bodyPr anchor="t">
            <a:normAutofit/>
          </a:bodyPr>
          <a:lstStyle/>
          <a:p>
            <a:r>
              <a:rPr lang="da-DK" sz="2400" dirty="0" smtClean="0">
                <a:solidFill>
                  <a:srgbClr val="00827B"/>
                </a:solidFill>
              </a:rPr>
              <a:t>Det har været godt at være ejendomsinvestor i de senere år</a:t>
            </a:r>
            <a:endParaRPr lang="da-DK" sz="2400" dirty="0">
              <a:solidFill>
                <a:srgbClr val="00827B"/>
              </a:solidFill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8345618"/>
              </p:ext>
            </p:extLst>
          </p:nvPr>
        </p:nvGraphicFramePr>
        <p:xfrm>
          <a:off x="1663336" y="2272937"/>
          <a:ext cx="6984275" cy="3958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</p:spTree>
    <p:extLst>
      <p:ext uri="{BB962C8B-B14F-4D97-AF65-F5344CB8AC3E}">
        <p14:creationId xmlns:p14="http://schemas.microsoft.com/office/powerpoint/2010/main" val="36345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dirty="0" smtClean="0"/>
              <a:t>19. maj 2016</a:t>
            </a:r>
            <a:endParaRPr lang="da-DK" dirty="0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35062" y="1199603"/>
            <a:ext cx="9221688" cy="747282"/>
          </a:xfrm>
        </p:spPr>
        <p:txBody>
          <a:bodyPr anchor="t">
            <a:normAutofit/>
          </a:bodyPr>
          <a:lstStyle/>
          <a:p>
            <a:r>
              <a:rPr lang="da-DK" sz="2400" dirty="0" smtClean="0">
                <a:solidFill>
                  <a:srgbClr val="00827B"/>
                </a:solidFill>
              </a:rPr>
              <a:t>Det har i det hele taget været godt at være investor i de senere år…</a:t>
            </a:r>
            <a:endParaRPr lang="da-DK" sz="2400" dirty="0">
              <a:solidFill>
                <a:srgbClr val="00827B"/>
              </a:solidFill>
            </a:endParaRPr>
          </a:p>
        </p:txBody>
      </p:sp>
      <p:graphicFrame>
        <p:nvGraphicFramePr>
          <p:cNvPr id="7" name="Chart 10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6178713"/>
              </p:ext>
            </p:extLst>
          </p:nvPr>
        </p:nvGraphicFramePr>
        <p:xfrm>
          <a:off x="1593669" y="2081696"/>
          <a:ext cx="6934105" cy="415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Footer Placeholder 4"/>
          <p:cNvSpPr txBox="1">
            <a:spLocks/>
          </p:cNvSpPr>
          <p:nvPr/>
        </p:nvSpPr>
        <p:spPr>
          <a:xfrm>
            <a:off x="1003476" y="244242"/>
            <a:ext cx="284462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 smtClean="0"/>
              <a:t>Ejendomsmarkedet 2016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4176042" y="2636187"/>
            <a:ext cx="287979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MSCI Danmark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val="299525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2901</TotalTime>
  <Words>931</Words>
  <Application>Microsoft Office PowerPoint</Application>
  <PresentationFormat>Brugerdefineret</PresentationFormat>
  <Paragraphs>199</Paragraphs>
  <Slides>30</Slides>
  <Notes>3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Office-tema</vt:lpstr>
      <vt:lpstr>Worksheet</vt:lpstr>
      <vt:lpstr>Erhvervsejendomsmarkedet – tendenser og prognoser</vt:lpstr>
      <vt:lpstr>PowerPoint-præsentation</vt:lpstr>
      <vt:lpstr>En boble er, når prisstigninger ikke kan forklares med fundamentale investeringsanalyser, men skyldes irrationel adfærd</vt:lpstr>
      <vt:lpstr>Bobler kan forklares med ”the Greater Fool Theory”</vt:lpstr>
      <vt:lpstr>PowerPoint-præsentation</vt:lpstr>
      <vt:lpstr>  Investorer før finanskrisen</vt:lpstr>
      <vt:lpstr>  Investorer i dag</vt:lpstr>
      <vt:lpstr>Det har været godt at være ejendomsinvestor i de senere år</vt:lpstr>
      <vt:lpstr>Det har i det hele taget været godt at være investor i de senere år…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 </vt:lpstr>
      <vt:lpstr>PowerPoint-præsentation</vt:lpstr>
      <vt:lpstr> </vt:lpstr>
      <vt:lpstr>PowerPoint-præsentation</vt:lpstr>
      <vt:lpstr>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Sadolin-Albaek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Kommunikation</dc:title>
  <dc:creator>Cecilie Lykkegaard</dc:creator>
  <cp:lastModifiedBy>Thora Nielsen</cp:lastModifiedBy>
  <cp:revision>201</cp:revision>
  <cp:lastPrinted>2016-04-14T07:28:31Z</cp:lastPrinted>
  <dcterms:created xsi:type="dcterms:W3CDTF">2014-06-18T10:50:30Z</dcterms:created>
  <dcterms:modified xsi:type="dcterms:W3CDTF">2016-04-27T10:18:11Z</dcterms:modified>
</cp:coreProperties>
</file>